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8" r:id="rId3"/>
    <p:sldId id="291" r:id="rId4"/>
    <p:sldId id="289" r:id="rId5"/>
    <p:sldId id="290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259" r:id="rId20"/>
    <p:sldId id="264" r:id="rId21"/>
    <p:sldId id="265" r:id="rId22"/>
    <p:sldId id="269" r:id="rId23"/>
    <p:sldId id="287" r:id="rId24"/>
    <p:sldId id="270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9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2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96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86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443903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5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0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00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1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21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5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5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0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903" y="1886208"/>
            <a:ext cx="10640754" cy="231028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Knights of Columbus 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Florida State Council</a:t>
            </a:r>
            <a:br>
              <a:rPr lang="en-US" sz="4400" b="1" dirty="0">
                <a:latin typeface="Book Antiqua"/>
                <a:cs typeface="Calibri Light"/>
              </a:rPr>
            </a:b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121" y="4422049"/>
            <a:ext cx="9163757" cy="105587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Membership Awards</a:t>
            </a: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12" y="1791382"/>
            <a:ext cx="12239412" cy="1967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Highest Percentage Membership Growth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Division 3 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Second Place – 208%</a:t>
            </a: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120" y="4939959"/>
            <a:ext cx="9163757" cy="105587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Mother Seton - Palm Coast Council #17480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Palm Coast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Owen F. Thompson, Grand Knight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Kevin J. Ryan, DD</a:t>
            </a: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75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12" y="1791382"/>
            <a:ext cx="12239412" cy="1967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Highest Percentage Membership Growth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Division 3 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First Place – 1144%</a:t>
            </a: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120" y="4939959"/>
            <a:ext cx="9163757" cy="105587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Coral Springs Council #8838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Coral Springs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Sergio E. Lozano, Grand Knight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Peter R. Swanson, DD</a:t>
            </a: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92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12" y="1791382"/>
            <a:ext cx="12239412" cy="1967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Highest Percentage Membership Growth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Division 4 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Third Place – 147%</a:t>
            </a: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120" y="4939959"/>
            <a:ext cx="9163757" cy="105587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Notre Dame Council #10514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Flagler Beach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Bob </a:t>
            </a:r>
            <a:r>
              <a:rPr lang="en-US" sz="3600" b="1" dirty="0" err="1">
                <a:solidFill>
                  <a:schemeClr val="tx2"/>
                </a:solidFill>
                <a:latin typeface="Book Antiqua"/>
                <a:cs typeface="Calibri"/>
              </a:rPr>
              <a:t>Conochalla</a:t>
            </a:r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, Grand Knight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Kevin J. Ryan, DD</a:t>
            </a: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547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12" y="1791382"/>
            <a:ext cx="12239412" cy="1967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Highest Percentage Membership Growth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Division 4 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Second Place – 187%</a:t>
            </a: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120" y="4939959"/>
            <a:ext cx="9163757" cy="105587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Our Lady of Mt. Carmel Council #13300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Wildwood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Michael Lepore, Grand Knight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Dennis M. </a:t>
            </a:r>
            <a:r>
              <a:rPr lang="en-US" sz="3600" b="1" dirty="0" err="1">
                <a:solidFill>
                  <a:schemeClr val="tx2"/>
                </a:solidFill>
                <a:latin typeface="Book Antiqua"/>
                <a:cs typeface="Calibri"/>
              </a:rPr>
              <a:t>Milonis</a:t>
            </a:r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, DD</a:t>
            </a: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300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12" y="1791382"/>
            <a:ext cx="12239412" cy="1967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Highest Percentage Membership Growth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Division 4 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First Place – 213%</a:t>
            </a: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6640" y="4939959"/>
            <a:ext cx="10044853" cy="105587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Saints Cosmos and Damian Council #13341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Lakewood Ranch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Gary </a:t>
            </a:r>
            <a:r>
              <a:rPr lang="en-US" sz="3600" b="1" dirty="0" err="1">
                <a:solidFill>
                  <a:schemeClr val="tx2"/>
                </a:solidFill>
                <a:latin typeface="Book Antiqua"/>
                <a:cs typeface="Calibri"/>
              </a:rPr>
              <a:t>Graceffo</a:t>
            </a:r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, Jr., Grand Knight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Kirk N. Brown, DD</a:t>
            </a: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10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12" y="1791382"/>
            <a:ext cx="12239412" cy="1967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Highest Percentage Membership Growth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District Level 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Third Place – 230%</a:t>
            </a: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120" y="4939959"/>
            <a:ext cx="9163757" cy="105587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Kevin J. Ryan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DD 17</a:t>
            </a: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393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12" y="1791382"/>
            <a:ext cx="12239412" cy="1967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Highest Percentage Membership Growth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District Level 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Second Place – 326%</a:t>
            </a: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120" y="4939959"/>
            <a:ext cx="9163757" cy="105587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Joseph A. LaGuardia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DD 35</a:t>
            </a: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749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12" y="1791382"/>
            <a:ext cx="12239412" cy="1967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Highest Percentage Membership Growth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District Level 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First Place – 533%</a:t>
            </a: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120" y="4939959"/>
            <a:ext cx="9163757" cy="105587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Peter R. Swanson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DD 70</a:t>
            </a: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651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12" y="1791382"/>
            <a:ext cx="12239412" cy="1967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5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CENTURY AWARD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Membership Intake &gt; 100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120" y="4939959"/>
            <a:ext cx="9163757" cy="1055871"/>
          </a:xfrm>
        </p:spPr>
        <p:txBody>
          <a:bodyPr anchor="ctr">
            <a:noAutofit/>
          </a:bodyPr>
          <a:lstStyle/>
          <a:p>
            <a:r>
              <a:rPr lang="en-US" sz="5400" b="1" dirty="0">
                <a:solidFill>
                  <a:schemeClr val="tx2"/>
                </a:solidFill>
                <a:latin typeface="Book Antiqua"/>
                <a:cs typeface="Calibri"/>
              </a:rPr>
              <a:t>Coral Springs Council #8838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ook Antiqua"/>
                <a:ea typeface="+mn-ea"/>
                <a:cs typeface="Calibri"/>
              </a:rPr>
              <a:t>Sergio E. Lozano, Grand Knight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ook Antiqua"/>
                <a:ea typeface="+mn-ea"/>
                <a:cs typeface="Calibri"/>
              </a:rPr>
              <a:t>Peter R. Swanson, DD</a:t>
            </a: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D954512-DAFE-F158-F2AA-F68E5561E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1073" y="4756147"/>
            <a:ext cx="1999635" cy="20032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DCE0C2-E6A1-A878-83B2-9F38F7AD18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289" y="4756147"/>
            <a:ext cx="1999661" cy="200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741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623" y="1998194"/>
            <a:ext cx="10640754" cy="1994711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  <a:cs typeface="Calibri Light"/>
              </a:rPr>
            </a:b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323" y="2901064"/>
            <a:ext cx="9163757" cy="1055871"/>
          </a:xfrm>
        </p:spPr>
        <p:txBody>
          <a:bodyPr anchor="ctr">
            <a:noAutofit/>
          </a:bodyPr>
          <a:lstStyle/>
          <a:p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7D7F4E-51B0-4984-893B-1ABDE45B0C70}"/>
              </a:ext>
            </a:extLst>
          </p:cNvPr>
          <p:cNvSpPr txBox="1"/>
          <p:nvPr/>
        </p:nvSpPr>
        <p:spPr>
          <a:xfrm rot="-10800000" flipV="1">
            <a:off x="959519" y="4828826"/>
            <a:ext cx="1027296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  <a:cs typeface="Segoe UI"/>
              </a:rPr>
              <a:t>​</a:t>
            </a:r>
          </a:p>
        </p:txBody>
      </p:sp>
      <p:pic>
        <p:nvPicPr>
          <p:cNvPr id="6" name="Picture 5" descr="A picture containing text, logo, emblem, symbol">
            <a:extLst>
              <a:ext uri="{FF2B5EF4-FFF2-40B4-BE49-F238E27FC236}">
                <a16:creationId xmlns:a16="http://schemas.microsoft.com/office/drawing/2014/main" id="{A0DF537E-F7FB-01DE-D95F-CF0CDE44E2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86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23650"/>
            <a:ext cx="12192000" cy="92472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Please come to the front of the room at this time</a:t>
            </a:r>
            <a:br>
              <a:rPr lang="en-US" sz="4400" b="1" dirty="0">
                <a:latin typeface="Book Antiqua"/>
                <a:cs typeface="Calibri Light"/>
              </a:rPr>
            </a:b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C4ACFCB-16AD-35F7-DF7A-3BD7D1EF0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546692"/>
              </p:ext>
            </p:extLst>
          </p:nvPr>
        </p:nvGraphicFramePr>
        <p:xfrm>
          <a:off x="1693335" y="2331724"/>
          <a:ext cx="8913705" cy="4480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2741">
                  <a:extLst>
                    <a:ext uri="{9D8B030D-6E8A-4147-A177-3AD203B41FA5}">
                      <a16:colId xmlns:a16="http://schemas.microsoft.com/office/drawing/2014/main" val="1278982147"/>
                    </a:ext>
                  </a:extLst>
                </a:gridCol>
                <a:gridCol w="1782741">
                  <a:extLst>
                    <a:ext uri="{9D8B030D-6E8A-4147-A177-3AD203B41FA5}">
                      <a16:colId xmlns:a16="http://schemas.microsoft.com/office/drawing/2014/main" val="43670930"/>
                    </a:ext>
                  </a:extLst>
                </a:gridCol>
                <a:gridCol w="1782741">
                  <a:extLst>
                    <a:ext uri="{9D8B030D-6E8A-4147-A177-3AD203B41FA5}">
                      <a16:colId xmlns:a16="http://schemas.microsoft.com/office/drawing/2014/main" val="1435035878"/>
                    </a:ext>
                  </a:extLst>
                </a:gridCol>
                <a:gridCol w="1782741">
                  <a:extLst>
                    <a:ext uri="{9D8B030D-6E8A-4147-A177-3AD203B41FA5}">
                      <a16:colId xmlns:a16="http://schemas.microsoft.com/office/drawing/2014/main" val="1676597082"/>
                    </a:ext>
                  </a:extLst>
                </a:gridCol>
                <a:gridCol w="1782741">
                  <a:extLst>
                    <a:ext uri="{9D8B030D-6E8A-4147-A177-3AD203B41FA5}">
                      <a16:colId xmlns:a16="http://schemas.microsoft.com/office/drawing/2014/main" val="814689695"/>
                    </a:ext>
                  </a:extLst>
                </a:gridCol>
              </a:tblGrid>
              <a:tr h="59484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GK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GK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572598"/>
                  </a:ext>
                </a:extLst>
              </a:tr>
              <a:tr h="59484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611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11850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413515"/>
                  </a:ext>
                </a:extLst>
              </a:tr>
              <a:tr h="594844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2075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13118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7889"/>
                  </a:ext>
                </a:extLst>
              </a:tr>
              <a:tr h="594844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8838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13300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633134"/>
                  </a:ext>
                </a:extLst>
              </a:tr>
              <a:tr h="594844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9720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13341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614363"/>
                  </a:ext>
                </a:extLst>
              </a:tr>
              <a:tr h="594844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10514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16495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82879"/>
                  </a:ext>
                </a:extLst>
              </a:tr>
              <a:tr h="594844"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11079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17480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294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810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8ACD8DD2-8F80-4EA7-B2D1-C708014BE6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8EB2586E-80D3-2431-C7E6-25364B2FAE78}"/>
              </a:ext>
            </a:extLst>
          </p:cNvPr>
          <p:cNvGrpSpPr/>
          <p:nvPr/>
        </p:nvGrpSpPr>
        <p:grpSpPr>
          <a:xfrm>
            <a:off x="5638799" y="2971799"/>
            <a:ext cx="3390053" cy="3390053"/>
            <a:chOff x="5638799" y="2971799"/>
            <a:chExt cx="3390053" cy="3390053"/>
          </a:xfrm>
        </p:grpSpPr>
        <p:pic>
          <p:nvPicPr>
            <p:cNvPr id="6" name="Graphic 5" descr="Wreath with solid fill">
              <a:extLst>
                <a:ext uri="{FF2B5EF4-FFF2-40B4-BE49-F238E27FC236}">
                  <a16:creationId xmlns:a16="http://schemas.microsoft.com/office/drawing/2014/main" id="{83D7D6A6-3CE1-BA19-1EDC-E929EAF892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lum bright="20000" contrast="-20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638799" y="2971799"/>
              <a:ext cx="3390053" cy="3390053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772DA6E-5706-5369-8886-04CDB1812702}"/>
                </a:ext>
              </a:extLst>
            </p:cNvPr>
            <p:cNvSpPr txBox="1"/>
            <p:nvPr/>
          </p:nvSpPr>
          <p:spPr>
            <a:xfrm>
              <a:off x="6544731" y="4125667"/>
              <a:ext cx="1578187" cy="9233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5400" b="1" dirty="0">
                  <a:latin typeface="Forte" panose="03060902040502070203" pitchFamily="66" charset="0"/>
                </a:rPr>
                <a:t>100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1453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554" y="1987526"/>
            <a:ext cx="10640754" cy="731396"/>
          </a:xfr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3806" y="2661429"/>
            <a:ext cx="9163757" cy="3813106"/>
          </a:xfrm>
        </p:spPr>
        <p:txBody>
          <a:bodyPr anchor="ctr">
            <a:noAutofit/>
          </a:bodyPr>
          <a:lstStyle/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9ABCC0A6-102E-D378-43A2-3E8D992AFC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880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554" y="1987526"/>
            <a:ext cx="10640754" cy="731396"/>
          </a:xfrm>
        </p:spPr>
        <p:txBody>
          <a:bodyPr vert="horz" lIns="91440" tIns="45720" rIns="91440" bIns="45720" rtlCol="0" anchor="b">
            <a:noAutofit/>
          </a:bodyPr>
          <a:lstStyle/>
          <a:p>
            <a:endParaRPr lang="en-US" sz="4400" b="1" dirty="0">
              <a:latin typeface="Book Antiqua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3806" y="5528954"/>
            <a:ext cx="9163757" cy="945581"/>
          </a:xfrm>
        </p:spPr>
        <p:txBody>
          <a:bodyPr anchor="ctr">
            <a:noAutofit/>
          </a:bodyPr>
          <a:lstStyle/>
          <a:p>
            <a:endParaRPr lang="en-US" sz="3600" dirty="0">
              <a:latin typeface="Calibri"/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en-US" sz="3600" dirty="0">
              <a:solidFill>
                <a:srgbClr val="000000"/>
              </a:solidFill>
              <a:latin typeface="Book Antiqua"/>
              <a:cs typeface="Calibri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en-US" sz="3600" dirty="0">
              <a:solidFill>
                <a:srgbClr val="000000"/>
              </a:solidFill>
              <a:latin typeface="Book Antiqua"/>
              <a:cs typeface="Calibri"/>
            </a:endParaRPr>
          </a:p>
          <a:p>
            <a:endParaRPr lang="en-US" sz="3600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6" name="Picture 5" descr="A picture containing text, logo, emblem, symbol">
            <a:extLst>
              <a:ext uri="{FF2B5EF4-FFF2-40B4-BE49-F238E27FC236}">
                <a16:creationId xmlns:a16="http://schemas.microsoft.com/office/drawing/2014/main" id="{A78F2906-8B52-9CD6-2199-6BC168398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0379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eneral Session"/>
          <p:cNvSpPr txBox="1">
            <a:spLocks noGrp="1"/>
          </p:cNvSpPr>
          <p:nvPr>
            <p:ph type="title"/>
          </p:nvPr>
        </p:nvSpPr>
        <p:spPr>
          <a:xfrm>
            <a:off x="4470399" y="1412239"/>
            <a:ext cx="2794001" cy="6944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endParaRPr dirty="0">
              <a:solidFill>
                <a:srgbClr val="002060"/>
              </a:solidFill>
            </a:endParaRPr>
          </a:p>
        </p:txBody>
      </p:sp>
      <p:sp>
        <p:nvSpPr>
          <p:cNvPr id="35" name="Opening Prayer…"/>
          <p:cNvSpPr txBox="1">
            <a:spLocks noGrp="1"/>
          </p:cNvSpPr>
          <p:nvPr>
            <p:ph type="body" idx="1"/>
          </p:nvPr>
        </p:nvSpPr>
        <p:spPr>
          <a:xfrm>
            <a:off x="650240" y="2106664"/>
            <a:ext cx="10535920" cy="4477015"/>
          </a:xfrm>
          <a:prstGeom prst="rect">
            <a:avLst/>
          </a:prstGeom>
        </p:spPr>
        <p:txBody>
          <a:bodyPr/>
          <a:lstStyle/>
          <a:p>
            <a:pPr marL="39687" indent="0" algn="ctr">
              <a:buNone/>
            </a:pPr>
            <a:endParaRPr lang="en-US" sz="2000" dirty="0">
              <a:solidFill>
                <a:srgbClr val="002060"/>
              </a:solidFill>
              <a:latin typeface="Franklin Gothic Heavy" panose="020B0903020102020204" pitchFamily="34" charset="0"/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5B9A423A-76F2-43F9-852F-7B8AD9A0B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5" y="-3185"/>
            <a:ext cx="12147632" cy="1415423"/>
          </a:xfrm>
          <a:prstGeom prst="rect">
            <a:avLst/>
          </a:prstGeom>
        </p:spPr>
      </p:pic>
      <p:pic>
        <p:nvPicPr>
          <p:cNvPr id="2" name="Picture 1" descr="A picture containing text, logo, emblem, symbol">
            <a:extLst>
              <a:ext uri="{FF2B5EF4-FFF2-40B4-BE49-F238E27FC236}">
                <a16:creationId xmlns:a16="http://schemas.microsoft.com/office/drawing/2014/main" id="{5F169390-7C5A-5C6D-F945-C3C00E13CE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Inverted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554" y="1787000"/>
            <a:ext cx="10640754" cy="801580"/>
          </a:xfrm>
        </p:spPr>
        <p:txBody>
          <a:bodyPr vert="horz" lIns="91440" tIns="45720" rIns="91440" bIns="45720" rtlCol="0" anchor="b">
            <a:noAutofit/>
          </a:bodyPr>
          <a:lstStyle/>
          <a:p>
            <a:endParaRPr lang="en-US" sz="4400" b="1" dirty="0">
              <a:latin typeface="Book Antiqua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3806" y="5528954"/>
            <a:ext cx="9163757" cy="945581"/>
          </a:xfrm>
        </p:spPr>
        <p:txBody>
          <a:bodyPr anchor="ctr">
            <a:noAutofit/>
          </a:bodyPr>
          <a:lstStyle/>
          <a:p>
            <a:endParaRPr lang="en-US" sz="3600" dirty="0">
              <a:latin typeface="Calibri"/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en-US" sz="3600" dirty="0">
              <a:solidFill>
                <a:srgbClr val="000000"/>
              </a:solidFill>
              <a:latin typeface="Book Antiqua"/>
              <a:cs typeface="Calibri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en-US" sz="3600" dirty="0">
              <a:solidFill>
                <a:srgbClr val="000000"/>
              </a:solidFill>
              <a:latin typeface="Book Antiqua"/>
              <a:cs typeface="Calibri"/>
            </a:endParaRPr>
          </a:p>
          <a:p>
            <a:endParaRPr lang="en-US" sz="3600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6" name="Picture 5" descr="A picture containing text, logo, emblem, symbol">
            <a:extLst>
              <a:ext uri="{FF2B5EF4-FFF2-40B4-BE49-F238E27FC236}">
                <a16:creationId xmlns:a16="http://schemas.microsoft.com/office/drawing/2014/main" id="{2A7E2028-B776-D8BA-CAB3-A997B2F7BF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8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12" y="1791382"/>
            <a:ext cx="12239412" cy="1967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Highest Percentage Membership Growth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Division 1 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Third Place – 160%</a:t>
            </a: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120" y="4939959"/>
            <a:ext cx="9163757" cy="105587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Suwannee River Council #9720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Live Oak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Dr. Michael L. Flowers, Grand Knight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James “Daniel” </a:t>
            </a:r>
            <a:r>
              <a:rPr lang="en-US" sz="3600" b="1" dirty="0" err="1">
                <a:solidFill>
                  <a:schemeClr val="tx2"/>
                </a:solidFill>
                <a:latin typeface="Book Antiqua"/>
                <a:cs typeface="Calibri"/>
              </a:rPr>
              <a:t>Noblin</a:t>
            </a:r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, DD</a:t>
            </a: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0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12" y="1791382"/>
            <a:ext cx="12239412" cy="1967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Highest Percentage Membership Growth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Division 1 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Second Place – 180%</a:t>
            </a: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120" y="4939959"/>
            <a:ext cx="9163757" cy="105587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St. Philip Van Minh Council #16495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Orlando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Kevin Pham, Grand Knight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Michael J. </a:t>
            </a:r>
            <a:r>
              <a:rPr lang="en-US" sz="3600" b="1" dirty="0" err="1">
                <a:solidFill>
                  <a:schemeClr val="tx2"/>
                </a:solidFill>
                <a:latin typeface="Book Antiqua"/>
                <a:cs typeface="Calibri"/>
              </a:rPr>
              <a:t>Sosinski</a:t>
            </a:r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, DD</a:t>
            </a: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3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12" y="1791382"/>
            <a:ext cx="12239412" cy="1967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Highest Percentage Membership Growth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Division 1 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First Place – 220%</a:t>
            </a: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120" y="4939959"/>
            <a:ext cx="9163757" cy="105587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Father Brandon </a:t>
            </a:r>
            <a:r>
              <a:rPr lang="en-US" sz="3600" b="1" dirty="0" err="1">
                <a:solidFill>
                  <a:schemeClr val="tx2"/>
                </a:solidFill>
                <a:latin typeface="Book Antiqua"/>
                <a:cs typeface="Calibri"/>
              </a:rPr>
              <a:t>Heaslip</a:t>
            </a:r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 Council #11850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Panama City Beach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Tom W. Fagan, Grand Knight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Dennis M. </a:t>
            </a:r>
            <a:r>
              <a:rPr lang="en-US" sz="3600" b="1" dirty="0" err="1">
                <a:solidFill>
                  <a:schemeClr val="tx2"/>
                </a:solidFill>
                <a:latin typeface="Book Antiqua"/>
                <a:cs typeface="Calibri"/>
              </a:rPr>
              <a:t>Dillenschneider</a:t>
            </a:r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, DD</a:t>
            </a: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50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12" y="1791382"/>
            <a:ext cx="12239412" cy="1967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Highest Percentage Membership Growth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Division 2 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Third Place – 300%</a:t>
            </a: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120" y="4939959"/>
            <a:ext cx="9163757" cy="105587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St. Ann Council #11079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Naples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Barry M. Donohue, Grand Knight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Jeffrey T. </a:t>
            </a:r>
            <a:r>
              <a:rPr lang="en-US" sz="3600" b="1" dirty="0" err="1">
                <a:solidFill>
                  <a:schemeClr val="tx2"/>
                </a:solidFill>
                <a:latin typeface="Book Antiqua"/>
                <a:cs typeface="Calibri"/>
              </a:rPr>
              <a:t>Vespo</a:t>
            </a:r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, DD</a:t>
            </a: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83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12" y="1791382"/>
            <a:ext cx="12239412" cy="1967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Highest Percentage Membership Growth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Division 2 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Second Place – 320%</a:t>
            </a: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120" y="4939959"/>
            <a:ext cx="9163757" cy="105587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Palm Beach Council #2075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West Palm Beach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Mitchell Garcia-</a:t>
            </a:r>
            <a:r>
              <a:rPr lang="en-US" sz="3600" b="1" dirty="0" err="1">
                <a:solidFill>
                  <a:schemeClr val="tx2"/>
                </a:solidFill>
                <a:latin typeface="Book Antiqua"/>
                <a:cs typeface="Calibri"/>
              </a:rPr>
              <a:t>Menocal</a:t>
            </a:r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, Grand Knight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Michael M. Eddie, DD</a:t>
            </a: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4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12" y="1791382"/>
            <a:ext cx="12239412" cy="1967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Highest Percentage Membership Growth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Division 2 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First Place – 360%</a:t>
            </a: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120" y="4939959"/>
            <a:ext cx="9163757" cy="105587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St. Anthony </a:t>
            </a:r>
            <a:r>
              <a:rPr lang="en-US" sz="3600" b="1" dirty="0" err="1">
                <a:solidFill>
                  <a:schemeClr val="tx2"/>
                </a:solidFill>
                <a:latin typeface="Book Antiqua"/>
                <a:cs typeface="Calibri"/>
              </a:rPr>
              <a:t>Heaslip</a:t>
            </a:r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 Council #13118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Fort Lauderdale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Andrew E. </a:t>
            </a:r>
            <a:r>
              <a:rPr lang="en-US" sz="3600" b="1" dirty="0" err="1">
                <a:solidFill>
                  <a:schemeClr val="tx2"/>
                </a:solidFill>
                <a:latin typeface="Book Antiqua"/>
                <a:cs typeface="Calibri"/>
              </a:rPr>
              <a:t>Massagee</a:t>
            </a:r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, II, Grand Knight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Richard C. </a:t>
            </a:r>
            <a:r>
              <a:rPr lang="en-US" sz="3600" b="1" dirty="0" err="1">
                <a:solidFill>
                  <a:schemeClr val="tx2"/>
                </a:solidFill>
                <a:latin typeface="Book Antiqua"/>
                <a:cs typeface="Calibri"/>
              </a:rPr>
              <a:t>Amsden</a:t>
            </a:r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, DD</a:t>
            </a: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350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412" y="1791382"/>
            <a:ext cx="12239412" cy="1967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Highest Percentage Membership Growth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Division 3 </a:t>
            </a:r>
            <a:b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</a:br>
            <a:r>
              <a:rPr lang="en-US" sz="4400" b="1" dirty="0">
                <a:solidFill>
                  <a:schemeClr val="tx2"/>
                </a:solidFill>
                <a:latin typeface="Book Antiqua"/>
                <a:ea typeface="Tahoma"/>
                <a:cs typeface="Calibri Light"/>
              </a:rPr>
              <a:t>Third Place – 200%</a:t>
            </a:r>
            <a:endParaRPr lang="en-US" sz="40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120" y="4939959"/>
            <a:ext cx="9163757" cy="105587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First Florida Council #611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St. Augustine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Frank A. Hill, Grand Knight</a:t>
            </a:r>
          </a:p>
          <a:p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Robert S. </a:t>
            </a:r>
            <a:r>
              <a:rPr lang="en-US" sz="3600" b="1" dirty="0" err="1">
                <a:solidFill>
                  <a:schemeClr val="tx2"/>
                </a:solidFill>
                <a:latin typeface="Book Antiqua"/>
                <a:cs typeface="Calibri"/>
              </a:rPr>
              <a:t>Billoni</a:t>
            </a:r>
            <a:r>
              <a:rPr lang="en-US" sz="3600" b="1" dirty="0">
                <a:solidFill>
                  <a:schemeClr val="tx2"/>
                </a:solidFill>
                <a:latin typeface="Book Antiqua"/>
                <a:cs typeface="Calibri"/>
              </a:rPr>
              <a:t>, DD</a:t>
            </a:r>
          </a:p>
          <a:p>
            <a:endParaRPr lang="en-US" sz="3600" b="1" dirty="0">
              <a:solidFill>
                <a:schemeClr val="tx2"/>
              </a:solidFill>
              <a:latin typeface="Book Antiqua"/>
              <a:cs typeface="Calibri"/>
            </a:endParaRPr>
          </a:p>
        </p:txBody>
      </p:sp>
      <p:pic>
        <p:nvPicPr>
          <p:cNvPr id="5" name="Picture 4" descr="A picture containing text, logo, emblem, symbol">
            <a:extLst>
              <a:ext uri="{FF2B5EF4-FFF2-40B4-BE49-F238E27FC236}">
                <a16:creationId xmlns:a16="http://schemas.microsoft.com/office/drawing/2014/main" id="{D1F2C4CF-6BE1-BB89-0662-F26B5F5B7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5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644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1397</TotalTime>
  <Words>546</Words>
  <Application>Microsoft Office PowerPoint</Application>
  <PresentationFormat>Widescreen</PresentationFormat>
  <Paragraphs>114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Book Antiqua</vt:lpstr>
      <vt:lpstr>Calibri</vt:lpstr>
      <vt:lpstr>Calibri Light</vt:lpstr>
      <vt:lpstr>Forte</vt:lpstr>
      <vt:lpstr>Franklin Gothic Heavy</vt:lpstr>
      <vt:lpstr>Office Theme</vt:lpstr>
      <vt:lpstr>Knights of Columbus  Florida State Council </vt:lpstr>
      <vt:lpstr>Please come to the front of the room at this time </vt:lpstr>
      <vt:lpstr>Highest Percentage Membership Growth Division 1  Third Place – 160%</vt:lpstr>
      <vt:lpstr>Highest Percentage Membership Growth Division 1  Second Place – 180%</vt:lpstr>
      <vt:lpstr>Highest Percentage Membership Growth Division 1  First Place – 220%</vt:lpstr>
      <vt:lpstr>Highest Percentage Membership Growth Division 2  Third Place – 300%</vt:lpstr>
      <vt:lpstr>Highest Percentage Membership Growth Division 2  Second Place – 320%</vt:lpstr>
      <vt:lpstr>Highest Percentage Membership Growth Division 2  First Place – 360%</vt:lpstr>
      <vt:lpstr>Highest Percentage Membership Growth Division 3  Third Place – 200%</vt:lpstr>
      <vt:lpstr>Highest Percentage Membership Growth Division 3  Second Place – 208%</vt:lpstr>
      <vt:lpstr>Highest Percentage Membership Growth Division 3  First Place – 1144%</vt:lpstr>
      <vt:lpstr>Highest Percentage Membership Growth Division 4  Third Place – 147%</vt:lpstr>
      <vt:lpstr>Highest Percentage Membership Growth Division 4  Second Place – 187%</vt:lpstr>
      <vt:lpstr>Highest Percentage Membership Growth Division 4  First Place – 213%</vt:lpstr>
      <vt:lpstr>Highest Percentage Membership Growth District Level  Third Place – 230%</vt:lpstr>
      <vt:lpstr>Highest Percentage Membership Growth District Level  Second Place – 326%</vt:lpstr>
      <vt:lpstr>Highest Percentage Membership Growth District Level  First Place – 533%</vt:lpstr>
      <vt:lpstr>CENTURY AWARD Membership Intake &gt; 100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Hayek</dc:creator>
  <cp:lastModifiedBy>Danny McIntyre</cp:lastModifiedBy>
  <cp:revision>249</cp:revision>
  <cp:lastPrinted>2024-05-22T03:58:22Z</cp:lastPrinted>
  <dcterms:created xsi:type="dcterms:W3CDTF">2013-07-15T20:26:40Z</dcterms:created>
  <dcterms:modified xsi:type="dcterms:W3CDTF">2024-05-22T03:59:36Z</dcterms:modified>
</cp:coreProperties>
</file>