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378" r:id="rId3"/>
    <p:sldId id="305" r:id="rId4"/>
    <p:sldId id="261" r:id="rId5"/>
    <p:sldId id="321" r:id="rId6"/>
    <p:sldId id="271" r:id="rId7"/>
    <p:sldId id="382" r:id="rId8"/>
    <p:sldId id="262" r:id="rId9"/>
    <p:sldId id="259" r:id="rId10"/>
    <p:sldId id="306" r:id="rId11"/>
    <p:sldId id="320" r:id="rId12"/>
    <p:sldId id="309" r:id="rId13"/>
    <p:sldId id="260" r:id="rId14"/>
    <p:sldId id="314" r:id="rId15"/>
    <p:sldId id="315" r:id="rId16"/>
    <p:sldId id="310" r:id="rId17"/>
    <p:sldId id="287" r:id="rId18"/>
    <p:sldId id="312" r:id="rId19"/>
    <p:sldId id="316" r:id="rId20"/>
    <p:sldId id="318" r:id="rId21"/>
    <p:sldId id="319" r:id="rId22"/>
    <p:sldId id="381" r:id="rId23"/>
    <p:sldId id="331" r:id="rId24"/>
    <p:sldId id="296" r:id="rId25"/>
    <p:sldId id="383" r:id="rId26"/>
    <p:sldId id="380"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2"/>
    <p:restoredTop sz="96327"/>
  </p:normalViewPr>
  <p:slideViewPr>
    <p:cSldViewPr snapToGrid="0" snapToObjects="1">
      <p:cViewPr varScale="1">
        <p:scale>
          <a:sx n="116" d="100"/>
          <a:sy n="116" d="100"/>
        </p:scale>
        <p:origin x="20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AEF5-A845-7D15-0E1A-AF596429D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C04D01-A6D8-CAAF-B9B6-26F642941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5878CB-97F5-5287-5BEF-C4CE8CD4748E}"/>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047CBC6F-4E04-35C0-D6D0-3B69407E6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B4211-8A3B-CBEC-96C9-25FBE1A9B8A4}"/>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6834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2397-7AEF-417E-D928-94DDECFE8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6C216-B3A9-7285-5B87-E87167134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161EE-184D-CAB6-6B3F-4522A3BC37E8}"/>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118FCF46-788B-EB1D-A609-883BBCBE6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1989-F2C4-7380-F603-E6255484FAAA}"/>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179923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28860-0329-A02C-B10C-AA3E6CBA9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0C00C-DA44-C1ED-9A17-AEE1B6A1A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4C4A-8458-F5E0-4117-AF1871334786}"/>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C20BC69A-89DB-EDC7-B9D3-DF099B1BC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2AED3-221E-7DBA-A637-34BE3FC2F828}"/>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93212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9818-4441-67D8-C215-78B8ECDD5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ECF5F-2FE3-514C-B476-1B51C40ED1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3D0F2-047B-C04B-422D-C6C0449CE49E}"/>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5D2C5647-458A-356D-9EDC-138AEFF40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9895D-77FA-EE5A-2F7B-B2BFAE3FD98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41403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6C3E-713A-667F-7C11-A8536812E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C8684-936E-0B16-94D5-0EC3837D7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1F72E-B00A-7B23-7DC2-55EAF13CFB5C}"/>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E1C0E069-39F2-ED6C-0BF8-24324370C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220DC-3424-DFBE-47A6-9CB713F5221F}"/>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8448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ACD-218B-2F92-97F8-1D8B91633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D0910-E4A6-D5AE-0360-A620B7FC7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18DAE-B03D-7AE3-16CA-59DE0D6A8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50C34-CB5C-1F04-1C53-89FC890CC0DC}"/>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6" name="Footer Placeholder 5">
            <a:extLst>
              <a:ext uri="{FF2B5EF4-FFF2-40B4-BE49-F238E27FC236}">
                <a16:creationId xmlns:a16="http://schemas.microsoft.com/office/drawing/2014/main" id="{0D07A6FE-B564-FD53-2933-96F9ED565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A62B-1CBF-1EB0-EFF4-D2799E98E5FE}"/>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66480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7A3F-0406-FD0A-32C5-9186235F3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B3915-9BA3-8E23-FCA0-63BCE1EAD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68667-2F4D-56C1-C84B-F18F88D160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3A0CF-D31C-A661-6385-7F530372B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9E163-3F0B-77AD-C988-10E8672CD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494DDE-20AA-2DC8-9133-CB70708D1325}"/>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8" name="Footer Placeholder 7">
            <a:extLst>
              <a:ext uri="{FF2B5EF4-FFF2-40B4-BE49-F238E27FC236}">
                <a16:creationId xmlns:a16="http://schemas.microsoft.com/office/drawing/2014/main" id="{EF06A51A-9698-62ED-97F7-0FF892007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4551E-E98C-6802-22A7-974EFC6FC71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414667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D185-2981-CAC6-15BB-1F5E9150D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53A1B-0B6E-7A96-B25D-82B5CFC2A31E}"/>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4" name="Footer Placeholder 3">
            <a:extLst>
              <a:ext uri="{FF2B5EF4-FFF2-40B4-BE49-F238E27FC236}">
                <a16:creationId xmlns:a16="http://schemas.microsoft.com/office/drawing/2014/main" id="{9C0E1FCC-33D3-79CE-70A0-A2188D47B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4185A-1FF5-60EB-6B33-467DBA00C11C}"/>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20949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111B3-094E-C9C9-821F-F1BE729D2BEF}"/>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3" name="Footer Placeholder 2">
            <a:extLst>
              <a:ext uri="{FF2B5EF4-FFF2-40B4-BE49-F238E27FC236}">
                <a16:creationId xmlns:a16="http://schemas.microsoft.com/office/drawing/2014/main" id="{66AA416D-053B-6677-3096-B4380246F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4D684-2C29-5460-2383-F0B56358B63D}"/>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84749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2537-C46C-A0D9-B07A-29BD924BA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1A325-F63A-3D1C-A87D-6974920E8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6745BF-1221-F2AF-0FBE-D8E99FD6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72C6E-8AB9-970C-DE9D-F8671A3BC5CE}"/>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6" name="Footer Placeholder 5">
            <a:extLst>
              <a:ext uri="{FF2B5EF4-FFF2-40B4-BE49-F238E27FC236}">
                <a16:creationId xmlns:a16="http://schemas.microsoft.com/office/drawing/2014/main" id="{BD61BCA1-D584-347E-7BA7-73465F875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6473B-7620-A0E6-E521-1C4D7222A312}"/>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202511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E252-F1C5-82C9-F03F-B74B6439E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3B2A9-EB39-F7FB-B582-244776668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05CC6-BDAA-7455-4F8B-BED6632E8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D9C7D-8CBE-16B5-28B2-555D67F026B9}"/>
              </a:ext>
            </a:extLst>
          </p:cNvPr>
          <p:cNvSpPr>
            <a:spLocks noGrp="1"/>
          </p:cNvSpPr>
          <p:nvPr>
            <p:ph type="dt" sz="half" idx="10"/>
          </p:nvPr>
        </p:nvSpPr>
        <p:spPr/>
        <p:txBody>
          <a:bodyPr/>
          <a:lstStyle/>
          <a:p>
            <a:fld id="{B70D082E-87A9-8247-B11E-F6AA99013900}" type="datetimeFigureOut">
              <a:rPr lang="en-US" smtClean="0"/>
              <a:t>5/7/25</a:t>
            </a:fld>
            <a:endParaRPr lang="en-US"/>
          </a:p>
        </p:txBody>
      </p:sp>
      <p:sp>
        <p:nvSpPr>
          <p:cNvPr id="6" name="Footer Placeholder 5">
            <a:extLst>
              <a:ext uri="{FF2B5EF4-FFF2-40B4-BE49-F238E27FC236}">
                <a16:creationId xmlns:a16="http://schemas.microsoft.com/office/drawing/2014/main" id="{FE5A7523-366C-2B68-C0CD-2EFE446A9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31CFC-67EF-A819-2237-B449A9183BFE}"/>
              </a:ext>
            </a:extLst>
          </p:cNvPr>
          <p:cNvSpPr>
            <a:spLocks noGrp="1"/>
          </p:cNvSpPr>
          <p:nvPr>
            <p:ph type="sldNum" sz="quarter" idx="12"/>
          </p:nvPr>
        </p:nvSpPr>
        <p:spPr/>
        <p:txBody>
          <a:bodyPr/>
          <a:lstStyle/>
          <a:p>
            <a:fld id="{1EB0AF88-F73B-F849-8A33-29F06022A497}" type="slidenum">
              <a:rPr lang="en-US" smtClean="0"/>
              <a:t>‹#›</a:t>
            </a:fld>
            <a:endParaRPr lang="en-US"/>
          </a:p>
        </p:txBody>
      </p:sp>
    </p:spTree>
    <p:extLst>
      <p:ext uri="{BB962C8B-B14F-4D97-AF65-F5344CB8AC3E}">
        <p14:creationId xmlns:p14="http://schemas.microsoft.com/office/powerpoint/2010/main" val="340270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0846B-4833-555A-EE18-CE07CF4B4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80270-2CE1-EACA-94CA-B8FD48DB3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37D5E-8F9F-008E-CBD0-17A380B078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D082E-87A9-8247-B11E-F6AA99013900}" type="datetimeFigureOut">
              <a:rPr lang="en-US" smtClean="0"/>
              <a:t>5/7/25</a:t>
            </a:fld>
            <a:endParaRPr lang="en-US"/>
          </a:p>
        </p:txBody>
      </p:sp>
      <p:sp>
        <p:nvSpPr>
          <p:cNvPr id="5" name="Footer Placeholder 4">
            <a:extLst>
              <a:ext uri="{FF2B5EF4-FFF2-40B4-BE49-F238E27FC236}">
                <a16:creationId xmlns:a16="http://schemas.microsoft.com/office/drawing/2014/main" id="{5AD4F0D9-E0BD-CF3E-00C2-8AE47B08C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19DB8F-A861-4866-A254-FC12883D4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0AF88-F73B-F849-8A33-29F06022A497}" type="slidenum">
              <a:rPr lang="en-US" smtClean="0"/>
              <a:t>‹#›</a:t>
            </a:fld>
            <a:endParaRPr lang="en-US"/>
          </a:p>
        </p:txBody>
      </p:sp>
    </p:spTree>
    <p:extLst>
      <p:ext uri="{BB962C8B-B14F-4D97-AF65-F5344CB8AC3E}">
        <p14:creationId xmlns:p14="http://schemas.microsoft.com/office/powerpoint/2010/main" val="41700801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hyperlink" Target="file:///Users/joan/Documents/Rohner,%20Ron%20and%20Nancy/Bernet%20Info/Bernet%20et%20al.,%20Splitting,%202018-05.pdf"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drive.google.com/drive/folders/1SCrWM2RZNSx3W5l3CskzPONn1tL2Ll-Y?usp=sharin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as-intervention.org/"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hyperlink" Target="mailto:Info@pas-intervention.org" TargetMode="External"/><Relationship Id="rId5" Type="http://schemas.openxmlformats.org/officeDocument/2006/relationships/hyperlink" Target="http://www.pas-intervention.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FA4E-5C15-8B36-F66F-7E3461C8D32A}"/>
              </a:ext>
            </a:extLst>
          </p:cNvPr>
          <p:cNvSpPr>
            <a:spLocks noGrp="1"/>
          </p:cNvSpPr>
          <p:nvPr>
            <p:ph type="ctrTitle"/>
          </p:nvPr>
        </p:nvSpPr>
        <p:spPr>
          <a:xfrm>
            <a:off x="1524000" y="1238570"/>
            <a:ext cx="9144000" cy="1647850"/>
          </a:xfrm>
        </p:spPr>
        <p:txBody>
          <a:bodyPr anchor="ctr">
            <a:normAutofit/>
          </a:bodyPr>
          <a:lstStyle/>
          <a:p>
            <a:r>
              <a:rPr lang="en-US" sz="7200" b="0" i="0" u="none" strike="noStrike" dirty="0">
                <a:solidFill>
                  <a:srgbClr val="000000"/>
                </a:solidFill>
                <a:effectLst/>
                <a:latin typeface="-webkit-standard"/>
              </a:rPr>
              <a:t>3 Strikes You’re Out!</a:t>
            </a:r>
            <a:endParaRPr lang="en-US" sz="4400" b="1" dirty="0"/>
          </a:p>
        </p:txBody>
      </p:sp>
      <p:sp>
        <p:nvSpPr>
          <p:cNvPr id="3" name="Subtitle 2">
            <a:extLst>
              <a:ext uri="{FF2B5EF4-FFF2-40B4-BE49-F238E27FC236}">
                <a16:creationId xmlns:a16="http://schemas.microsoft.com/office/drawing/2014/main" id="{E65D1472-F63B-6607-5E06-2004DF77F859}"/>
              </a:ext>
            </a:extLst>
          </p:cNvPr>
          <p:cNvSpPr>
            <a:spLocks noGrp="1"/>
          </p:cNvSpPr>
          <p:nvPr>
            <p:ph type="subTitle" idx="1"/>
          </p:nvPr>
        </p:nvSpPr>
        <p:spPr>
          <a:xfrm>
            <a:off x="1524000" y="2886420"/>
            <a:ext cx="9144000" cy="1961596"/>
          </a:xfrm>
        </p:spPr>
        <p:txBody>
          <a:bodyPr anchor="ctr">
            <a:normAutofit lnSpcReduction="10000"/>
          </a:bodyPr>
          <a:lstStyle/>
          <a:p>
            <a:r>
              <a:rPr lang="en-US" sz="2800" dirty="0"/>
              <a:t>A program of intervention and prevention </a:t>
            </a:r>
          </a:p>
          <a:p>
            <a:r>
              <a:rPr lang="en-US" sz="2800" dirty="0"/>
              <a:t>for courts and professionals</a:t>
            </a:r>
          </a:p>
          <a:p>
            <a:r>
              <a:rPr lang="en-US" sz="2800" dirty="0"/>
              <a:t>By Joan T. Kloth-Zanard</a:t>
            </a:r>
          </a:p>
          <a:p>
            <a:r>
              <a:rPr lang="en-US" sz="2800" dirty="0"/>
              <a:t>MFT, ADA, RSS, ABI, GAL, LC</a:t>
            </a:r>
          </a:p>
        </p:txBody>
      </p:sp>
      <p:pic>
        <p:nvPicPr>
          <p:cNvPr id="5" name="Picture 4">
            <a:extLst>
              <a:ext uri="{FF2B5EF4-FFF2-40B4-BE49-F238E27FC236}">
                <a16:creationId xmlns:a16="http://schemas.microsoft.com/office/drawing/2014/main" id="{2EE87B8A-422C-F79E-34D6-0A6F2C1D725E}"/>
              </a:ext>
            </a:extLst>
          </p:cNvPr>
          <p:cNvPicPr>
            <a:picLocks noChangeAspect="1"/>
          </p:cNvPicPr>
          <p:nvPr/>
        </p:nvPicPr>
        <p:blipFill>
          <a:blip r:embed="rId5"/>
          <a:stretch>
            <a:fillRect/>
          </a:stretch>
        </p:blipFill>
        <p:spPr>
          <a:xfrm>
            <a:off x="5388146" y="172095"/>
            <a:ext cx="1415708" cy="974633"/>
          </a:xfrm>
          <a:prstGeom prst="rect">
            <a:avLst/>
          </a:prstGeom>
        </p:spPr>
      </p:pic>
      <p:pic>
        <p:nvPicPr>
          <p:cNvPr id="19" name="Audio 18">
            <a:extLst>
              <a:ext uri="{FF2B5EF4-FFF2-40B4-BE49-F238E27FC236}">
                <a16:creationId xmlns:a16="http://schemas.microsoft.com/office/drawing/2014/main" id="{B1962D9B-FF93-50FC-CBF7-6F2EC48B28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
        <p:nvSpPr>
          <p:cNvPr id="20" name="TextBox 19">
            <a:extLst>
              <a:ext uri="{FF2B5EF4-FFF2-40B4-BE49-F238E27FC236}">
                <a16:creationId xmlns:a16="http://schemas.microsoft.com/office/drawing/2014/main" id="{240B4E5C-705B-1B7A-5BFF-F42E7025E844}"/>
              </a:ext>
            </a:extLst>
          </p:cNvPr>
          <p:cNvSpPr txBox="1"/>
          <p:nvPr/>
        </p:nvSpPr>
        <p:spPr>
          <a:xfrm>
            <a:off x="2214391" y="5221995"/>
            <a:ext cx="7491470" cy="369332"/>
          </a:xfrm>
          <a:prstGeom prst="rect">
            <a:avLst/>
          </a:prstGeom>
          <a:noFill/>
        </p:spPr>
        <p:txBody>
          <a:bodyPr wrap="square" rtlCol="0">
            <a:spAutoFit/>
          </a:bodyPr>
          <a:lstStyle/>
          <a:p>
            <a:r>
              <a:rPr lang="en-US" dirty="0"/>
              <a:t>This presentation is an abbreviated account of the full blown program.</a:t>
            </a:r>
          </a:p>
        </p:txBody>
      </p:sp>
    </p:spTree>
    <p:extLst>
      <p:ext uri="{BB962C8B-B14F-4D97-AF65-F5344CB8AC3E}">
        <p14:creationId xmlns:p14="http://schemas.microsoft.com/office/powerpoint/2010/main" val="2407458688"/>
      </p:ext>
    </p:extLst>
  </p:cSld>
  <p:clrMapOvr>
    <a:masterClrMapping/>
  </p:clrMapOvr>
  <mc:AlternateContent xmlns:mc="http://schemas.openxmlformats.org/markup-compatibility/2006">
    <mc:Choice xmlns:p14="http://schemas.microsoft.com/office/powerpoint/2010/main" Requires="p14">
      <p:transition spd="slow" p14:dur="2000" advTm="44405"/>
    </mc:Choice>
    <mc:Fallback>
      <p:transition spd="slow" advTm="444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4427-BA4B-6143-8F96-496D7D86772E}"/>
              </a:ext>
            </a:extLst>
          </p:cNvPr>
          <p:cNvSpPr>
            <a:spLocks noGrp="1"/>
          </p:cNvSpPr>
          <p:nvPr>
            <p:ph type="title"/>
          </p:nvPr>
        </p:nvSpPr>
        <p:spPr/>
        <p:txBody>
          <a:bodyPr/>
          <a:lstStyle/>
          <a:p>
            <a:pPr algn="ctr"/>
            <a:r>
              <a:rPr lang="en-US" b="1" dirty="0"/>
              <a:t>Key to Treatment Plan</a:t>
            </a:r>
          </a:p>
        </p:txBody>
      </p:sp>
      <p:sp>
        <p:nvSpPr>
          <p:cNvPr id="3" name="Content Placeholder 2">
            <a:extLst>
              <a:ext uri="{FF2B5EF4-FFF2-40B4-BE49-F238E27FC236}">
                <a16:creationId xmlns:a16="http://schemas.microsoft.com/office/drawing/2014/main" id="{C13AD3F2-BEFA-454C-8864-19B548C0C3D9}"/>
              </a:ext>
            </a:extLst>
          </p:cNvPr>
          <p:cNvSpPr>
            <a:spLocks noGrp="1"/>
          </p:cNvSpPr>
          <p:nvPr>
            <p:ph idx="1"/>
          </p:nvPr>
        </p:nvSpPr>
        <p:spPr/>
        <p:txBody>
          <a:bodyPr>
            <a:normAutofit/>
          </a:bodyPr>
          <a:lstStyle/>
          <a:p>
            <a:pPr marL="0" indent="0">
              <a:buNone/>
            </a:pPr>
            <a:r>
              <a:rPr lang="en-US" dirty="0"/>
              <a:t>The key to these modalities is the use of </a:t>
            </a:r>
            <a:r>
              <a:rPr lang="en-US" b="1" dirty="0"/>
              <a:t>Structural Family Therapy and Systems Therapy</a:t>
            </a:r>
            <a:r>
              <a:rPr lang="en-US" dirty="0"/>
              <a:t>, which are based upon the dynamics of a family.  </a:t>
            </a:r>
          </a:p>
          <a:p>
            <a:pPr marL="0" indent="0">
              <a:buNone/>
            </a:pPr>
            <a:endParaRPr lang="en-US" dirty="0"/>
          </a:p>
          <a:p>
            <a:pPr marL="0" indent="0">
              <a:buNone/>
            </a:pPr>
            <a:r>
              <a:rPr lang="en-US" dirty="0"/>
              <a:t>As family issues tend to be </a:t>
            </a:r>
            <a:r>
              <a:rPr lang="en-US" b="1" dirty="0"/>
              <a:t>co-created off each family member</a:t>
            </a:r>
            <a:r>
              <a:rPr lang="en-US" dirty="0"/>
              <a:t>, the importance of appropriate specialized family therapy cannot be understated.  </a:t>
            </a:r>
          </a:p>
          <a:p>
            <a:pPr marL="0" indent="0">
              <a:buNone/>
            </a:pPr>
            <a:endParaRPr lang="en-US" dirty="0"/>
          </a:p>
          <a:p>
            <a:pPr marL="0" indent="0">
              <a:buNone/>
            </a:pPr>
            <a:r>
              <a:rPr lang="en-US" dirty="0"/>
              <a:t>It is also important to note that </a:t>
            </a:r>
            <a:r>
              <a:rPr lang="en-US" b="1" dirty="0"/>
              <a:t>Traditional Family Therapy DOES NOT WORK </a:t>
            </a:r>
            <a:r>
              <a:rPr lang="en-US" dirty="0"/>
              <a:t>in cases of true alienation.  It actually makes things worse.</a:t>
            </a:r>
          </a:p>
        </p:txBody>
      </p:sp>
      <p:pic>
        <p:nvPicPr>
          <p:cNvPr id="5" name="Audio 4">
            <a:extLst>
              <a:ext uri="{FF2B5EF4-FFF2-40B4-BE49-F238E27FC236}">
                <a16:creationId xmlns:a16="http://schemas.microsoft.com/office/drawing/2014/main" id="{963C6674-729E-BC0A-D001-383B918228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1611465"/>
      </p:ext>
    </p:extLst>
  </p:cSld>
  <p:clrMapOvr>
    <a:masterClrMapping/>
  </p:clrMapOvr>
  <mc:AlternateContent xmlns:mc="http://schemas.openxmlformats.org/markup-compatibility/2006">
    <mc:Choice xmlns:p14="http://schemas.microsoft.com/office/powerpoint/2010/main" Requires="p14">
      <p:transition spd="slow" p14:dur="2000" advTm="32309"/>
    </mc:Choice>
    <mc:Fallback>
      <p:transition spd="slow" advTm="32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2FD8-520C-2644-AA41-FF0CB9A7A0BF}"/>
              </a:ext>
            </a:extLst>
          </p:cNvPr>
          <p:cNvSpPr>
            <a:spLocks noGrp="1"/>
          </p:cNvSpPr>
          <p:nvPr>
            <p:ph type="title"/>
          </p:nvPr>
        </p:nvSpPr>
        <p:spPr/>
        <p:txBody>
          <a:bodyPr/>
          <a:lstStyle/>
          <a:p>
            <a:pPr algn="ctr"/>
            <a:r>
              <a:rPr lang="en-US" b="1" dirty="0"/>
              <a:t>Qualifying and Testing</a:t>
            </a:r>
          </a:p>
        </p:txBody>
      </p:sp>
      <p:sp>
        <p:nvSpPr>
          <p:cNvPr id="3" name="Content Placeholder 2">
            <a:extLst>
              <a:ext uri="{FF2B5EF4-FFF2-40B4-BE49-F238E27FC236}">
                <a16:creationId xmlns:a16="http://schemas.microsoft.com/office/drawing/2014/main" id="{D57A58B3-EB18-8B41-AFEE-E4E20B1012D0}"/>
              </a:ext>
            </a:extLst>
          </p:cNvPr>
          <p:cNvSpPr>
            <a:spLocks noGrp="1"/>
          </p:cNvSpPr>
          <p:nvPr>
            <p:ph idx="1"/>
          </p:nvPr>
        </p:nvSpPr>
        <p:spPr>
          <a:xfrm>
            <a:off x="838200" y="1825625"/>
            <a:ext cx="10515600" cy="4667250"/>
          </a:xfrm>
        </p:spPr>
        <p:txBody>
          <a:bodyPr>
            <a:normAutofit fontScale="92500" lnSpcReduction="10000"/>
          </a:bodyPr>
          <a:lstStyle/>
          <a:p>
            <a:r>
              <a:rPr lang="en-US" dirty="0"/>
              <a:t>To start this process, it is strongly recommended that the children and the parents partake in some form of assessment such as the </a:t>
            </a:r>
            <a:r>
              <a:rPr lang="en-US" b="1" dirty="0"/>
              <a:t>PARQ or Parental Acceptance-Rejection Questionnaire. </a:t>
            </a:r>
            <a:r>
              <a:rPr lang="en-US" dirty="0"/>
              <a:t>Developed by Ronald P. </a:t>
            </a:r>
            <a:r>
              <a:rPr lang="en-US" dirty="0" err="1"/>
              <a:t>Rohner</a:t>
            </a:r>
            <a:r>
              <a:rPr lang="en-US" dirty="0"/>
              <a:t>, Ph.D. with the help of William Bernet, M.D.; </a:t>
            </a:r>
            <a:r>
              <a:rPr lang="en-US" dirty="0" err="1"/>
              <a:t>Nilgun</a:t>
            </a:r>
            <a:r>
              <a:rPr lang="en-US" dirty="0"/>
              <a:t> Gregory, Ph.D.; and Kathleen M. Reay, Ph.D., this is just one of at least 12 assessment modalities for determining custodial interference. For more information, please contact us on additional tools for determining alienating behaviors.</a:t>
            </a:r>
          </a:p>
          <a:p>
            <a:pPr marL="0" indent="0">
              <a:buNone/>
            </a:pPr>
            <a:endParaRPr lang="en-US" dirty="0"/>
          </a:p>
          <a:p>
            <a:r>
              <a:rPr lang="en-US" dirty="0"/>
              <a:t>These many tools help to establish if there is alienation and at what level.  The PARQ-Gap score is just one of the more thorough tools that has been tested internationally.</a:t>
            </a:r>
          </a:p>
          <a:p>
            <a:pPr marL="0" indent="0">
              <a:buNone/>
            </a:pPr>
            <a:r>
              <a:rPr lang="en-US" sz="1400" dirty="0"/>
              <a:t>More information can be obtained on this program in the following attached article: </a:t>
            </a:r>
            <a:r>
              <a:rPr lang="en-US" sz="1400" dirty="0">
                <a:hlinkClick r:id="rId5"/>
              </a:rPr>
              <a:t>file:///Users/joan/Documents/Rohner, Ron and Nancy/Bernet Info/Bernet et al., Splitting, 2018-05.pdf</a:t>
            </a:r>
            <a:endParaRPr lang="en-US" sz="1400" dirty="0"/>
          </a:p>
        </p:txBody>
      </p:sp>
      <p:pic>
        <p:nvPicPr>
          <p:cNvPr id="5" name="Audio 4">
            <a:extLst>
              <a:ext uri="{FF2B5EF4-FFF2-40B4-BE49-F238E27FC236}">
                <a16:creationId xmlns:a16="http://schemas.microsoft.com/office/drawing/2014/main" id="{B314FA43-CBE3-1195-7638-9C6F04217B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28945811"/>
      </p:ext>
    </p:extLst>
  </p:cSld>
  <p:clrMapOvr>
    <a:masterClrMapping/>
  </p:clrMapOvr>
  <mc:AlternateContent xmlns:mc="http://schemas.openxmlformats.org/markup-compatibility/2006">
    <mc:Choice xmlns:p14="http://schemas.microsoft.com/office/powerpoint/2010/main" Requires="p14">
      <p:transition spd="slow" p14:dur="2000" advTm="31605"/>
    </mc:Choice>
    <mc:Fallback>
      <p:transition spd="slow" advTm="31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E6A4-DB1D-B44A-9CD7-81ACEBF259EE}"/>
              </a:ext>
            </a:extLst>
          </p:cNvPr>
          <p:cNvSpPr>
            <a:spLocks noGrp="1"/>
          </p:cNvSpPr>
          <p:nvPr>
            <p:ph type="title"/>
          </p:nvPr>
        </p:nvSpPr>
        <p:spPr/>
        <p:txBody>
          <a:bodyPr/>
          <a:lstStyle/>
          <a:p>
            <a:pPr algn="ctr"/>
            <a:r>
              <a:rPr lang="en-US" b="1" dirty="0"/>
              <a:t>Additional Tools</a:t>
            </a:r>
          </a:p>
        </p:txBody>
      </p:sp>
      <p:sp>
        <p:nvSpPr>
          <p:cNvPr id="3" name="Content Placeholder 2">
            <a:extLst>
              <a:ext uri="{FF2B5EF4-FFF2-40B4-BE49-F238E27FC236}">
                <a16:creationId xmlns:a16="http://schemas.microsoft.com/office/drawing/2014/main" id="{95CCDA88-81B7-B941-BCC3-9D9B638E4241}"/>
              </a:ext>
            </a:extLst>
          </p:cNvPr>
          <p:cNvSpPr>
            <a:spLocks noGrp="1"/>
          </p:cNvSpPr>
          <p:nvPr>
            <p:ph idx="1"/>
          </p:nvPr>
        </p:nvSpPr>
        <p:spPr/>
        <p:txBody>
          <a:bodyPr>
            <a:normAutofit lnSpcReduction="10000"/>
          </a:bodyPr>
          <a:lstStyle/>
          <a:p>
            <a:pPr marL="0" indent="0">
              <a:spcBef>
                <a:spcPts val="1200"/>
              </a:spcBef>
              <a:buNone/>
            </a:pPr>
            <a:r>
              <a:rPr lang="en-US" dirty="0"/>
              <a:t>Additionally, we strongly recommend therapeutic treatment with properly qualified professionals.  Properly qualified pros will utilize tools with the child that help determine the relationship issues.  Some ideas such as the ones below are simple and easy to use.  The tools below have been shown to help a child understand what they are going through without blaming one parent or the other.  They increase the child’s critical thinking skills.</a:t>
            </a:r>
          </a:p>
          <a:p>
            <a:pPr>
              <a:spcBef>
                <a:spcPts val="1200"/>
              </a:spcBef>
            </a:pPr>
            <a:r>
              <a:rPr lang="en-US" dirty="0"/>
              <a:t>Dr. </a:t>
            </a:r>
            <a:r>
              <a:rPr lang="en-US" dirty="0" err="1"/>
              <a:t>Warshak’s</a:t>
            </a:r>
            <a:r>
              <a:rPr lang="en-US" dirty="0"/>
              <a:t> DVD, Welcome Back Pluto</a:t>
            </a:r>
          </a:p>
          <a:p>
            <a:pPr>
              <a:spcBef>
                <a:spcPts val="1200"/>
              </a:spcBef>
            </a:pPr>
            <a:r>
              <a:rPr lang="en-US" dirty="0"/>
              <a:t>Amy Baker’s workbook, “I Don’t Want to Choose!”</a:t>
            </a:r>
          </a:p>
          <a:p>
            <a:pPr>
              <a:spcBef>
                <a:spcPts val="1200"/>
              </a:spcBef>
            </a:pPr>
            <a:r>
              <a:rPr lang="en-US" dirty="0"/>
              <a:t>Dr. Daniel Gottlieb’s Book, “Listen To Me”</a:t>
            </a:r>
          </a:p>
          <a:p>
            <a:endParaRPr lang="en-US" dirty="0"/>
          </a:p>
        </p:txBody>
      </p:sp>
      <p:pic>
        <p:nvPicPr>
          <p:cNvPr id="5" name="Audio 4">
            <a:extLst>
              <a:ext uri="{FF2B5EF4-FFF2-40B4-BE49-F238E27FC236}">
                <a16:creationId xmlns:a16="http://schemas.microsoft.com/office/drawing/2014/main" id="{A77A99E1-2A8F-2A2A-B946-56618984B0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01076265"/>
      </p:ext>
    </p:extLst>
  </p:cSld>
  <p:clrMapOvr>
    <a:masterClrMapping/>
  </p:clrMapOvr>
  <mc:AlternateContent xmlns:mc="http://schemas.openxmlformats.org/markup-compatibility/2006">
    <mc:Choice xmlns:p14="http://schemas.microsoft.com/office/powerpoint/2010/main" Requires="p14">
      <p:transition spd="slow" p14:dur="2000" advTm="40373"/>
    </mc:Choice>
    <mc:Fallback>
      <p:transition spd="slow" advTm="40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Compliance = Positive Parenting Time</a:t>
            </a:r>
          </a:p>
        </p:txBody>
      </p:sp>
      <p:sp>
        <p:nvSpPr>
          <p:cNvPr id="3" name="Content Placeholder 2"/>
          <p:cNvSpPr>
            <a:spLocks noGrp="1"/>
          </p:cNvSpPr>
          <p:nvPr>
            <p:ph idx="1"/>
          </p:nvPr>
        </p:nvSpPr>
        <p:spPr>
          <a:xfrm>
            <a:off x="2316163" y="1761566"/>
            <a:ext cx="7570787" cy="4219104"/>
          </a:xfrm>
        </p:spPr>
        <p:txBody>
          <a:bodyPr>
            <a:normAutofit/>
          </a:bodyPr>
          <a:lstStyle/>
          <a:p>
            <a:pPr marL="0" indent="0" algn="ctr">
              <a:buNone/>
            </a:pPr>
            <a:r>
              <a:rPr lang="en-US" sz="3600" dirty="0">
                <a:effectLst/>
              </a:rPr>
              <a:t>This Program is a set of milestones based on a </a:t>
            </a:r>
            <a:r>
              <a:rPr lang="en-US" sz="3600" b="1" dirty="0">
                <a:effectLst/>
              </a:rPr>
              <a:t>12-week time frame with only 3 chances </a:t>
            </a:r>
            <a:r>
              <a:rPr lang="en-US" sz="3600" dirty="0">
                <a:effectLst/>
              </a:rPr>
              <a:t>to comply with court orders.  A parent will either comply or be held accountable for any impediments of the relationship between the child and the other parent. 12 weeks = 84 days</a:t>
            </a:r>
          </a:p>
        </p:txBody>
      </p:sp>
      <p:pic>
        <p:nvPicPr>
          <p:cNvPr id="5" name="Audio 4">
            <a:extLst>
              <a:ext uri="{FF2B5EF4-FFF2-40B4-BE49-F238E27FC236}">
                <a16:creationId xmlns:a16="http://schemas.microsoft.com/office/drawing/2014/main" id="{92F3B570-D0E3-27ED-79F1-F01028CC11E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175068359"/>
      </p:ext>
    </p:extLst>
  </p:cSld>
  <p:clrMapOvr>
    <a:masterClrMapping/>
  </p:clrMapOvr>
  <mc:AlternateContent xmlns:mc="http://schemas.openxmlformats.org/markup-compatibility/2006">
    <mc:Choice xmlns:p14="http://schemas.microsoft.com/office/powerpoint/2010/main" Requires="p14">
      <p:transition spd="slow" p14:dur="2000" advTm="30997"/>
    </mc:Choice>
    <mc:Fallback>
      <p:transition spd="slow" advTm="30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Compliance = Positive Parenting Time</a:t>
            </a:r>
          </a:p>
        </p:txBody>
      </p:sp>
      <p:sp>
        <p:nvSpPr>
          <p:cNvPr id="3" name="Content Placeholder 2"/>
          <p:cNvSpPr>
            <a:spLocks noGrp="1"/>
          </p:cNvSpPr>
          <p:nvPr>
            <p:ph idx="1"/>
          </p:nvPr>
        </p:nvSpPr>
        <p:spPr>
          <a:xfrm>
            <a:off x="2310606" y="1923407"/>
            <a:ext cx="7570787" cy="3969393"/>
          </a:xfrm>
        </p:spPr>
        <p:txBody>
          <a:bodyPr>
            <a:normAutofit/>
          </a:bodyPr>
          <a:lstStyle/>
          <a:p>
            <a:pPr marL="0" indent="0">
              <a:buNone/>
            </a:pPr>
            <a:r>
              <a:rPr lang="en-US" dirty="0"/>
              <a:t>If the 3 Strike Program is followed with no issues:</a:t>
            </a:r>
          </a:p>
          <a:p>
            <a:r>
              <a:rPr lang="en-US" dirty="0"/>
              <a:t>It allows for </a:t>
            </a:r>
            <a:r>
              <a:rPr lang="en-US" b="1" dirty="0"/>
              <a:t>84 days of healthy relationship rebuilding with the ousted parent</a:t>
            </a:r>
            <a:r>
              <a:rPr lang="en-US" dirty="0"/>
              <a:t>.  </a:t>
            </a:r>
          </a:p>
          <a:p>
            <a:r>
              <a:rPr lang="en-US" dirty="0"/>
              <a:t>It also shows that the </a:t>
            </a:r>
            <a:r>
              <a:rPr lang="en-US" b="1" dirty="0"/>
              <a:t>child does love </a:t>
            </a:r>
            <a:r>
              <a:rPr lang="en-US" dirty="0"/>
              <a:t>the other parent when allowed to do so.</a:t>
            </a:r>
          </a:p>
          <a:p>
            <a:r>
              <a:rPr lang="en-US" dirty="0"/>
              <a:t>A parent either </a:t>
            </a:r>
            <a:r>
              <a:rPr lang="en-US" b="1" dirty="0"/>
              <a:t>complies</a:t>
            </a:r>
            <a:r>
              <a:rPr lang="en-US" dirty="0"/>
              <a:t> and the relationships with the children and their targeted parent are </a:t>
            </a:r>
            <a:r>
              <a:rPr lang="en-US" b="1" dirty="0"/>
              <a:t>repaired </a:t>
            </a:r>
            <a:r>
              <a:rPr lang="en-US" dirty="0"/>
              <a:t>or….</a:t>
            </a:r>
          </a:p>
        </p:txBody>
      </p:sp>
      <p:pic>
        <p:nvPicPr>
          <p:cNvPr id="5" name="Audio 4">
            <a:extLst>
              <a:ext uri="{FF2B5EF4-FFF2-40B4-BE49-F238E27FC236}">
                <a16:creationId xmlns:a16="http://schemas.microsoft.com/office/drawing/2014/main" id="{CB20528B-862E-CAEB-D35F-4FA4D67AD1A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721475579"/>
      </p:ext>
    </p:extLst>
  </p:cSld>
  <p:clrMapOvr>
    <a:masterClrMapping/>
  </p:clrMapOvr>
  <mc:AlternateContent xmlns:mc="http://schemas.openxmlformats.org/markup-compatibility/2006">
    <mc:Choice xmlns:p14="http://schemas.microsoft.com/office/powerpoint/2010/main" Requires="p14">
      <p:transition spd="slow" p14:dur="2000" advTm="31232"/>
    </mc:Choice>
    <mc:Fallback>
      <p:transition spd="slow" advTm="31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Non-Compliance = Negative Parenting Time</a:t>
            </a:r>
          </a:p>
        </p:txBody>
      </p:sp>
      <p:sp>
        <p:nvSpPr>
          <p:cNvPr id="3" name="Content Placeholder 2"/>
          <p:cNvSpPr>
            <a:spLocks noGrp="1"/>
          </p:cNvSpPr>
          <p:nvPr>
            <p:ph idx="1"/>
          </p:nvPr>
        </p:nvSpPr>
        <p:spPr>
          <a:xfrm>
            <a:off x="2316163" y="1761566"/>
            <a:ext cx="7570787" cy="4402929"/>
          </a:xfrm>
        </p:spPr>
        <p:txBody>
          <a:bodyPr>
            <a:normAutofit/>
          </a:bodyPr>
          <a:lstStyle/>
          <a:p>
            <a:pPr marL="0" indent="0">
              <a:buNone/>
            </a:pPr>
            <a:r>
              <a:rPr lang="en-US" dirty="0"/>
              <a:t>If the program is not followed, it is proven that:</a:t>
            </a:r>
          </a:p>
          <a:p>
            <a:pPr marL="0" indent="0">
              <a:buNone/>
            </a:pPr>
            <a:endParaRPr lang="en-US" dirty="0"/>
          </a:p>
          <a:p>
            <a:r>
              <a:rPr lang="en-US" dirty="0"/>
              <a:t>The Aggressive alienator </a:t>
            </a:r>
            <a:r>
              <a:rPr lang="en-US" b="1" dirty="0"/>
              <a:t>cannot co-parent</a:t>
            </a:r>
            <a:r>
              <a:rPr lang="en-US" dirty="0"/>
              <a:t>.</a:t>
            </a:r>
          </a:p>
          <a:p>
            <a:r>
              <a:rPr lang="en-US" dirty="0"/>
              <a:t>That they </a:t>
            </a:r>
            <a:r>
              <a:rPr lang="en-US" b="1" dirty="0"/>
              <a:t>refuse to comply with court orders </a:t>
            </a:r>
            <a:r>
              <a:rPr lang="en-US" dirty="0"/>
              <a:t>to allow a healthy relationship between the other parent and children.</a:t>
            </a:r>
          </a:p>
          <a:p>
            <a:r>
              <a:rPr lang="en-US" dirty="0"/>
              <a:t>And that the </a:t>
            </a:r>
            <a:r>
              <a:rPr lang="en-US" b="1" dirty="0"/>
              <a:t>aggressive alienator is the problem</a:t>
            </a:r>
            <a:r>
              <a:rPr lang="en-US" dirty="0"/>
              <a:t>.</a:t>
            </a:r>
          </a:p>
        </p:txBody>
      </p:sp>
      <p:pic>
        <p:nvPicPr>
          <p:cNvPr id="5" name="Audio 4">
            <a:extLst>
              <a:ext uri="{FF2B5EF4-FFF2-40B4-BE49-F238E27FC236}">
                <a16:creationId xmlns:a16="http://schemas.microsoft.com/office/drawing/2014/main" id="{0EEBD542-9812-D223-98AC-F8A3848F17B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613396998"/>
      </p:ext>
    </p:extLst>
  </p:cSld>
  <p:clrMapOvr>
    <a:masterClrMapping/>
  </p:clrMapOvr>
  <mc:AlternateContent xmlns:mc="http://schemas.openxmlformats.org/markup-compatibility/2006">
    <mc:Choice xmlns:p14="http://schemas.microsoft.com/office/powerpoint/2010/main" Requires="p14">
      <p:transition spd="slow" p14:dur="2000" advTm="26901"/>
    </mc:Choice>
    <mc:Fallback>
      <p:transition spd="slow" advTm="26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Progress and Status Reports</a:t>
            </a:r>
          </a:p>
        </p:txBody>
      </p:sp>
      <p:sp>
        <p:nvSpPr>
          <p:cNvPr id="3" name="Content Placeholder 2"/>
          <p:cNvSpPr>
            <a:spLocks noGrp="1"/>
          </p:cNvSpPr>
          <p:nvPr>
            <p:ph idx="1"/>
          </p:nvPr>
        </p:nvSpPr>
        <p:spPr>
          <a:xfrm>
            <a:off x="2053268" y="2101047"/>
            <a:ext cx="8085463" cy="3429421"/>
          </a:xfrm>
        </p:spPr>
        <p:txBody>
          <a:bodyPr>
            <a:normAutofit/>
          </a:bodyPr>
          <a:lstStyle/>
          <a:p>
            <a:r>
              <a:rPr lang="en-US" b="1" dirty="0">
                <a:effectLst/>
              </a:rPr>
              <a:t>Four Progress reports </a:t>
            </a:r>
            <a:r>
              <a:rPr lang="en-US" dirty="0">
                <a:effectLst/>
              </a:rPr>
              <a:t>will be conducted during the 12-week program. </a:t>
            </a:r>
          </a:p>
          <a:p>
            <a:r>
              <a:rPr lang="en-US" b="1" dirty="0">
                <a:effectLst/>
              </a:rPr>
              <a:t>Periodic status hearings </a:t>
            </a:r>
            <a:r>
              <a:rPr lang="en-US" dirty="0">
                <a:effectLst/>
              </a:rPr>
              <a:t>will be held for the parents to update the court </a:t>
            </a:r>
            <a:r>
              <a:rPr lang="en-US" dirty="0"/>
              <a:t>and family relations </a:t>
            </a:r>
            <a:r>
              <a:rPr lang="en-US" dirty="0">
                <a:effectLst/>
              </a:rPr>
              <a:t>on the success or non-compliance with the court’s orders. </a:t>
            </a:r>
          </a:p>
          <a:p>
            <a:r>
              <a:rPr lang="en-US" b="1" dirty="0">
                <a:effectLst/>
              </a:rPr>
              <a:t>Each time there is a violation or a strike, 4 weeks will be added to the program time.</a:t>
            </a:r>
            <a:endParaRPr lang="en-US" dirty="0">
              <a:effectLst/>
            </a:endParaRPr>
          </a:p>
        </p:txBody>
      </p:sp>
      <p:pic>
        <p:nvPicPr>
          <p:cNvPr id="5" name="Audio 4">
            <a:extLst>
              <a:ext uri="{FF2B5EF4-FFF2-40B4-BE49-F238E27FC236}">
                <a16:creationId xmlns:a16="http://schemas.microsoft.com/office/drawing/2014/main" id="{2DD08647-B976-64ED-7F38-78343D49174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85994115"/>
      </p:ext>
    </p:extLst>
  </p:cSld>
  <p:clrMapOvr>
    <a:masterClrMapping/>
  </p:clrMapOvr>
  <mc:AlternateContent xmlns:mc="http://schemas.openxmlformats.org/markup-compatibility/2006">
    <mc:Choice xmlns:p14="http://schemas.microsoft.com/office/powerpoint/2010/main" Requires="p14">
      <p:transition spd="slow" p14:dur="2000" advTm="31509"/>
    </mc:Choice>
    <mc:Fallback>
      <p:transition spd="slow" advTm="31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F260-D033-4941-8FA4-08795967E818}"/>
              </a:ext>
            </a:extLst>
          </p:cNvPr>
          <p:cNvSpPr>
            <a:spLocks noGrp="1"/>
          </p:cNvSpPr>
          <p:nvPr>
            <p:ph type="title"/>
          </p:nvPr>
        </p:nvSpPr>
        <p:spPr/>
        <p:txBody>
          <a:bodyPr/>
          <a:lstStyle/>
          <a:p>
            <a:pPr algn="ctr"/>
            <a:r>
              <a:rPr lang="en-US" b="1" dirty="0"/>
              <a:t>12 Weeks Time Ends</a:t>
            </a:r>
          </a:p>
        </p:txBody>
      </p:sp>
      <p:sp>
        <p:nvSpPr>
          <p:cNvPr id="3" name="Content Placeholder 2">
            <a:extLst>
              <a:ext uri="{FF2B5EF4-FFF2-40B4-BE49-F238E27FC236}">
                <a16:creationId xmlns:a16="http://schemas.microsoft.com/office/drawing/2014/main" id="{92A19717-BF83-9C46-A28F-2D7E598C40FB}"/>
              </a:ext>
            </a:extLst>
          </p:cNvPr>
          <p:cNvSpPr>
            <a:spLocks noGrp="1"/>
          </p:cNvSpPr>
          <p:nvPr>
            <p:ph idx="1"/>
          </p:nvPr>
        </p:nvSpPr>
        <p:spPr>
          <a:xfrm>
            <a:off x="2316162" y="1761565"/>
            <a:ext cx="7570787" cy="4861304"/>
          </a:xfrm>
        </p:spPr>
        <p:txBody>
          <a:bodyPr>
            <a:normAutofit/>
          </a:bodyPr>
          <a:lstStyle/>
          <a:p>
            <a:pPr marL="0" indent="0">
              <a:buNone/>
            </a:pPr>
            <a:r>
              <a:rPr lang="en-US" dirty="0"/>
              <a:t>The program will be considered temporarily closed at the end of 12 weeks time when:</a:t>
            </a:r>
          </a:p>
          <a:p>
            <a:r>
              <a:rPr lang="en-US" dirty="0"/>
              <a:t>Both parents mutually agree that they have </a:t>
            </a:r>
            <a:r>
              <a:rPr lang="en-US" b="1" dirty="0"/>
              <a:t>successfully completed the program</a:t>
            </a:r>
            <a:r>
              <a:rPr lang="en-US" dirty="0"/>
              <a:t>;</a:t>
            </a:r>
          </a:p>
          <a:p>
            <a:r>
              <a:rPr lang="en-US" b="1" dirty="0"/>
              <a:t>The court approves </a:t>
            </a:r>
            <a:r>
              <a:rPr lang="en-US" dirty="0"/>
              <a:t>that the parents have successfully completed the program;</a:t>
            </a:r>
          </a:p>
          <a:p>
            <a:r>
              <a:rPr lang="en-US" dirty="0"/>
              <a:t> That </a:t>
            </a:r>
            <a:r>
              <a:rPr lang="en-US" b="1" dirty="0"/>
              <a:t>neither parent has impeded </a:t>
            </a:r>
            <a:r>
              <a:rPr lang="en-US" dirty="0"/>
              <a:t>with the courts orders or violated the courts orders in a 12 week time period. </a:t>
            </a:r>
          </a:p>
        </p:txBody>
      </p:sp>
      <p:pic>
        <p:nvPicPr>
          <p:cNvPr id="5" name="Audio 4">
            <a:extLst>
              <a:ext uri="{FF2B5EF4-FFF2-40B4-BE49-F238E27FC236}">
                <a16:creationId xmlns:a16="http://schemas.microsoft.com/office/drawing/2014/main" id="{5414FE56-5581-5107-1B9E-B0C03F30BC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99462871"/>
      </p:ext>
    </p:extLst>
  </p:cSld>
  <p:clrMapOvr>
    <a:masterClrMapping/>
  </p:clrMapOvr>
  <mc:AlternateContent xmlns:mc="http://schemas.openxmlformats.org/markup-compatibility/2006">
    <mc:Choice xmlns:p14="http://schemas.microsoft.com/office/powerpoint/2010/main" Requires="p14">
      <p:transition spd="slow" p14:dur="2000" advTm="25674"/>
    </mc:Choice>
    <mc:Fallback>
      <p:transition spd="slow" advTm="25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F260-D033-4941-8FA4-08795967E818}"/>
              </a:ext>
            </a:extLst>
          </p:cNvPr>
          <p:cNvSpPr>
            <a:spLocks noGrp="1"/>
          </p:cNvSpPr>
          <p:nvPr>
            <p:ph type="title"/>
          </p:nvPr>
        </p:nvSpPr>
        <p:spPr/>
        <p:txBody>
          <a:bodyPr/>
          <a:lstStyle/>
          <a:p>
            <a:pPr algn="ctr"/>
            <a:r>
              <a:rPr lang="en-US" b="1" dirty="0"/>
              <a:t>After 12 weeks…</a:t>
            </a:r>
          </a:p>
        </p:txBody>
      </p:sp>
      <p:sp>
        <p:nvSpPr>
          <p:cNvPr id="3" name="Content Placeholder 2">
            <a:extLst>
              <a:ext uri="{FF2B5EF4-FFF2-40B4-BE49-F238E27FC236}">
                <a16:creationId xmlns:a16="http://schemas.microsoft.com/office/drawing/2014/main" id="{92A19717-BF83-9C46-A28F-2D7E598C40FB}"/>
              </a:ext>
            </a:extLst>
          </p:cNvPr>
          <p:cNvSpPr>
            <a:spLocks noGrp="1"/>
          </p:cNvSpPr>
          <p:nvPr>
            <p:ph idx="1"/>
          </p:nvPr>
        </p:nvSpPr>
        <p:spPr/>
        <p:txBody>
          <a:bodyPr>
            <a:normAutofit/>
          </a:bodyPr>
          <a:lstStyle/>
          <a:p>
            <a:pPr marL="0" indent="0">
              <a:buNone/>
            </a:pPr>
            <a:r>
              <a:rPr lang="en-US" dirty="0"/>
              <a:t>At any point after the 12 weeks, if a parent violates the orders, the </a:t>
            </a:r>
            <a:r>
              <a:rPr lang="en-US" b="1" dirty="0"/>
              <a:t>3 Strikes </a:t>
            </a:r>
            <a:r>
              <a:rPr lang="en-US" b="1" dirty="0" err="1"/>
              <a:t>Progam</a:t>
            </a:r>
            <a:r>
              <a:rPr lang="en-US" b="1" dirty="0"/>
              <a:t> can become activated again and any previous strikes will be carried over.</a:t>
            </a:r>
          </a:p>
          <a:p>
            <a:pPr marL="0" indent="0">
              <a:buNone/>
            </a:pPr>
            <a:endParaRPr lang="en-US" b="1" dirty="0"/>
          </a:p>
          <a:p>
            <a:pPr marL="0" indent="0">
              <a:buNone/>
            </a:pPr>
            <a:r>
              <a:rPr lang="en-US" dirty="0"/>
              <a:t>Post the 12 weeks, </a:t>
            </a:r>
            <a:r>
              <a:rPr lang="en-US" b="1" dirty="0"/>
              <a:t>periodic reviews </a:t>
            </a:r>
            <a:r>
              <a:rPr lang="en-US" dirty="0"/>
              <a:t>will be scheduled to ensure the parents compliance.  </a:t>
            </a:r>
          </a:p>
          <a:p>
            <a:pPr marL="0" indent="0">
              <a:buNone/>
            </a:pPr>
            <a:endParaRPr lang="en-US" dirty="0"/>
          </a:p>
          <a:p>
            <a:pPr marL="0" indent="0">
              <a:buNone/>
            </a:pPr>
            <a:r>
              <a:rPr lang="en-US" dirty="0"/>
              <a:t>These periodic reviews will be determined by the courts as a </a:t>
            </a:r>
            <a:r>
              <a:rPr lang="en-US" b="1" dirty="0"/>
              <a:t>preventative measure </a:t>
            </a:r>
            <a:r>
              <a:rPr lang="en-US" dirty="0"/>
              <a:t>to ensure continued compliance.</a:t>
            </a:r>
          </a:p>
        </p:txBody>
      </p:sp>
    </p:spTree>
    <p:extLst>
      <p:ext uri="{BB962C8B-B14F-4D97-AF65-F5344CB8AC3E}">
        <p14:creationId xmlns:p14="http://schemas.microsoft.com/office/powerpoint/2010/main" val="300095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78473"/>
            <a:ext cx="10515600" cy="978933"/>
          </a:xfrm>
        </p:spPr>
        <p:txBody>
          <a:bodyPr/>
          <a:lstStyle/>
          <a:p>
            <a:pPr algn="ctr"/>
            <a:r>
              <a:rPr lang="en-US" b="1" dirty="0"/>
              <a:t>PARENTS ACCOUNTABILITY</a:t>
            </a:r>
          </a:p>
        </p:txBody>
      </p:sp>
      <p:sp>
        <p:nvSpPr>
          <p:cNvPr id="3" name="Content Placeholder 2"/>
          <p:cNvSpPr>
            <a:spLocks noGrp="1"/>
          </p:cNvSpPr>
          <p:nvPr>
            <p:ph idx="1"/>
          </p:nvPr>
        </p:nvSpPr>
        <p:spPr>
          <a:xfrm>
            <a:off x="2310606" y="1619480"/>
            <a:ext cx="7570787" cy="4860047"/>
          </a:xfrm>
        </p:spPr>
        <p:txBody>
          <a:bodyPr>
            <a:noAutofit/>
          </a:bodyPr>
          <a:lstStyle/>
          <a:p>
            <a:pPr marL="0" indent="0">
              <a:spcBef>
                <a:spcPts val="0"/>
              </a:spcBef>
              <a:buNone/>
            </a:pPr>
            <a:r>
              <a:rPr lang="en-US" b="1" dirty="0">
                <a:effectLst/>
              </a:rPr>
              <a:t>The parents shall be held accountable for the actions of the child </a:t>
            </a:r>
            <a:r>
              <a:rPr lang="en-US" dirty="0">
                <a:effectLst/>
              </a:rPr>
              <a:t>while in the care of the other </a:t>
            </a:r>
            <a:r>
              <a:rPr lang="en-US" dirty="0"/>
              <a:t>parent that signals issues such as refusal to spend time with the other parent.  Any impediments, shall be cause for reduction in time for the offending parent with the child until visits occur without incident.  This includes all types of communication and behavioral issues that compete with the child’s relationship with the other parent such as a </a:t>
            </a:r>
            <a:r>
              <a:rPr lang="en-US" dirty="0">
                <a:effectLst/>
              </a:rPr>
              <a:t>child’s refusal to visit with a parent.</a:t>
            </a:r>
          </a:p>
        </p:txBody>
      </p:sp>
    </p:spTree>
    <p:extLst>
      <p:ext uri="{BB962C8B-B14F-4D97-AF65-F5344CB8AC3E}">
        <p14:creationId xmlns:p14="http://schemas.microsoft.com/office/powerpoint/2010/main" val="41882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3 Strikes YOU’RE OUT!</a:t>
            </a:r>
          </a:p>
        </p:txBody>
      </p:sp>
      <p:sp>
        <p:nvSpPr>
          <p:cNvPr id="6" name="Content Placeholder 5"/>
          <p:cNvSpPr>
            <a:spLocks noGrp="1"/>
          </p:cNvSpPr>
          <p:nvPr>
            <p:ph idx="1"/>
          </p:nvPr>
        </p:nvSpPr>
        <p:spPr/>
        <p:txBody>
          <a:bodyPr>
            <a:normAutofit/>
          </a:bodyPr>
          <a:lstStyle/>
          <a:p>
            <a:pPr marL="0" indent="0" algn="ctr">
              <a:buNone/>
            </a:pPr>
            <a:r>
              <a:rPr lang="en-US" dirty="0"/>
              <a:t>This is a 12-week program is used where suspected custodial interference may be suspected.  It only allows 3 chances for parents to comply with the court's orders.  It is done in combination with counseling involving all members of the family along with periodic reviews and reports back to the professionals and/or courts on the families progress.  This program includes penalties built for non-compliance or any anti-social behavior toward either parent but in particular the targeted parent. This program can be tailored to meet the needs any particular case or court order.</a:t>
            </a:r>
          </a:p>
          <a:p>
            <a:pPr marL="0" indent="0" algn="ctr">
              <a:buNone/>
            </a:pPr>
            <a:r>
              <a:rPr lang="en-US" dirty="0">
                <a:hlinkClick r:id="rId5"/>
              </a:rPr>
              <a:t>Click this link for more detailed information.</a:t>
            </a:r>
            <a:endParaRPr lang="en-US" dirty="0"/>
          </a:p>
        </p:txBody>
      </p:sp>
      <p:pic>
        <p:nvPicPr>
          <p:cNvPr id="4" name="Audio 3">
            <a:extLst>
              <a:ext uri="{FF2B5EF4-FFF2-40B4-BE49-F238E27FC236}">
                <a16:creationId xmlns:a16="http://schemas.microsoft.com/office/drawing/2014/main" id="{9BA132D0-0129-3256-5712-B7F51FCC10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22206433"/>
      </p:ext>
    </p:extLst>
  </p:cSld>
  <p:clrMapOvr>
    <a:masterClrMapping/>
  </p:clrMapOvr>
  <mc:AlternateContent xmlns:mc="http://schemas.openxmlformats.org/markup-compatibility/2006">
    <mc:Choice xmlns:p14="http://schemas.microsoft.com/office/powerpoint/2010/main" Requires="p14">
      <p:transition spd="slow" p14:dur="2000" advTm="34656"/>
    </mc:Choice>
    <mc:Fallback>
      <p:transition spd="slow" advTm="34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8011-F16C-874D-B18F-805867FAFB21}"/>
              </a:ext>
            </a:extLst>
          </p:cNvPr>
          <p:cNvSpPr>
            <a:spLocks noGrp="1"/>
          </p:cNvSpPr>
          <p:nvPr>
            <p:ph type="title"/>
          </p:nvPr>
        </p:nvSpPr>
        <p:spPr/>
        <p:txBody>
          <a:bodyPr>
            <a:normAutofit/>
          </a:bodyPr>
          <a:lstStyle/>
          <a:p>
            <a:pPr algn="ctr"/>
            <a:r>
              <a:rPr lang="en-US" b="1" dirty="0"/>
              <a:t>UNACCEPTABLE BEHAVIORS BY THE CHILDREN include but not limited to</a:t>
            </a:r>
          </a:p>
        </p:txBody>
      </p:sp>
      <p:sp>
        <p:nvSpPr>
          <p:cNvPr id="3" name="Content Placeholder 2">
            <a:extLst>
              <a:ext uri="{FF2B5EF4-FFF2-40B4-BE49-F238E27FC236}">
                <a16:creationId xmlns:a16="http://schemas.microsoft.com/office/drawing/2014/main" id="{2A307649-A3A7-3942-976D-2A1355824B43}"/>
              </a:ext>
            </a:extLst>
          </p:cNvPr>
          <p:cNvSpPr>
            <a:spLocks noGrp="1"/>
          </p:cNvSpPr>
          <p:nvPr>
            <p:ph sz="half" idx="1"/>
          </p:nvPr>
        </p:nvSpPr>
        <p:spPr>
          <a:xfrm>
            <a:off x="593124" y="1774825"/>
            <a:ext cx="5369312" cy="4841732"/>
          </a:xfrm>
        </p:spPr>
        <p:txBody>
          <a:bodyPr>
            <a:normAutofit/>
          </a:bodyPr>
          <a:lstStyle/>
          <a:p>
            <a:pPr lvl="1">
              <a:spcBef>
                <a:spcPts val="0"/>
              </a:spcBef>
            </a:pPr>
            <a:r>
              <a:rPr lang="en-US" sz="2000" dirty="0"/>
              <a:t>Running Away or anything related</a:t>
            </a:r>
          </a:p>
          <a:p>
            <a:pPr lvl="1">
              <a:spcBef>
                <a:spcPts val="0"/>
              </a:spcBef>
            </a:pPr>
            <a:r>
              <a:rPr lang="en-US" sz="2000" dirty="0"/>
              <a:t>Disobedience, </a:t>
            </a:r>
          </a:p>
          <a:p>
            <a:pPr lvl="1">
              <a:spcBef>
                <a:spcPts val="0"/>
              </a:spcBef>
            </a:pPr>
            <a:r>
              <a:rPr lang="en-US" sz="2000" dirty="0"/>
              <a:t>Pushing</a:t>
            </a:r>
          </a:p>
          <a:p>
            <a:pPr lvl="1">
              <a:spcBef>
                <a:spcPts val="0"/>
              </a:spcBef>
            </a:pPr>
            <a:r>
              <a:rPr lang="en-US" sz="2000" dirty="0"/>
              <a:t>Shoving </a:t>
            </a:r>
          </a:p>
          <a:p>
            <a:pPr lvl="1">
              <a:spcBef>
                <a:spcPts val="0"/>
              </a:spcBef>
            </a:pPr>
            <a:r>
              <a:rPr lang="en-US" sz="2000" dirty="0"/>
              <a:t>Name calling</a:t>
            </a:r>
          </a:p>
          <a:p>
            <a:pPr lvl="1">
              <a:spcBef>
                <a:spcPts val="0"/>
              </a:spcBef>
            </a:pPr>
            <a:r>
              <a:rPr lang="en-US" sz="2000" dirty="0"/>
              <a:t>Yelling</a:t>
            </a:r>
          </a:p>
          <a:p>
            <a:pPr lvl="1">
              <a:spcBef>
                <a:spcPts val="0"/>
              </a:spcBef>
            </a:pPr>
            <a:r>
              <a:rPr lang="en-US" sz="2000" dirty="0"/>
              <a:t>Bad language</a:t>
            </a:r>
          </a:p>
          <a:p>
            <a:pPr lvl="1">
              <a:spcBef>
                <a:spcPts val="0"/>
              </a:spcBef>
            </a:pPr>
            <a:r>
              <a:rPr lang="en-US" sz="2000" dirty="0"/>
              <a:t>Vandalism</a:t>
            </a:r>
          </a:p>
          <a:p>
            <a:pPr lvl="1">
              <a:spcBef>
                <a:spcPts val="0"/>
              </a:spcBef>
            </a:pPr>
            <a:r>
              <a:rPr lang="en-US" sz="2000" dirty="0"/>
              <a:t>Refusing to Communicate appropriately or allowing siblings to communicate</a:t>
            </a:r>
          </a:p>
          <a:p>
            <a:pPr lvl="1">
              <a:spcBef>
                <a:spcPts val="0"/>
              </a:spcBef>
            </a:pPr>
            <a:r>
              <a:rPr lang="en-US" sz="2000" dirty="0"/>
              <a:t>Using sign language or code to talk behind a parent’s back</a:t>
            </a:r>
          </a:p>
          <a:p>
            <a:pPr lvl="1">
              <a:spcBef>
                <a:spcPts val="0"/>
              </a:spcBef>
            </a:pPr>
            <a:r>
              <a:rPr lang="en-US" sz="2000" dirty="0"/>
              <a:t>Spying on the other parent</a:t>
            </a:r>
          </a:p>
          <a:p>
            <a:pPr lvl="1">
              <a:spcBef>
                <a:spcPts val="0"/>
              </a:spcBef>
            </a:pPr>
            <a:r>
              <a:rPr lang="en-US" sz="2000" dirty="0"/>
              <a:t>Not sitting down for meals when asked</a:t>
            </a:r>
          </a:p>
          <a:p>
            <a:pPr lvl="1">
              <a:spcBef>
                <a:spcPts val="0"/>
              </a:spcBef>
            </a:pPr>
            <a:r>
              <a:rPr lang="en-US" sz="2000" dirty="0"/>
              <a:t>Not receiving gifts/refusing gifts</a:t>
            </a:r>
          </a:p>
          <a:p>
            <a:pPr lvl="1">
              <a:spcBef>
                <a:spcPts val="0"/>
              </a:spcBef>
            </a:pPr>
            <a:r>
              <a:rPr lang="en-US" sz="2000" dirty="0"/>
              <a:t>Restricting the movement of other siblings if visits are recorded</a:t>
            </a:r>
          </a:p>
        </p:txBody>
      </p:sp>
      <p:sp>
        <p:nvSpPr>
          <p:cNvPr id="4" name="Content Placeholder 3">
            <a:extLst>
              <a:ext uri="{FF2B5EF4-FFF2-40B4-BE49-F238E27FC236}">
                <a16:creationId xmlns:a16="http://schemas.microsoft.com/office/drawing/2014/main" id="{D047F851-7457-F148-B9FC-69D485C807A8}"/>
              </a:ext>
            </a:extLst>
          </p:cNvPr>
          <p:cNvSpPr>
            <a:spLocks noGrp="1"/>
          </p:cNvSpPr>
          <p:nvPr>
            <p:ph sz="half" idx="2"/>
          </p:nvPr>
        </p:nvSpPr>
        <p:spPr>
          <a:xfrm>
            <a:off x="6290534" y="1774825"/>
            <a:ext cx="5369312" cy="4841732"/>
          </a:xfrm>
        </p:spPr>
        <p:txBody>
          <a:bodyPr>
            <a:noAutofit/>
          </a:bodyPr>
          <a:lstStyle/>
          <a:p>
            <a:pPr lvl="1">
              <a:spcBef>
                <a:spcPts val="0"/>
              </a:spcBef>
            </a:pPr>
            <a:r>
              <a:rPr lang="en-US" sz="2000" dirty="0"/>
              <a:t>Not being at the proper drop-off or pick-up point</a:t>
            </a:r>
          </a:p>
          <a:p>
            <a:pPr lvl="1">
              <a:spcBef>
                <a:spcPts val="0"/>
              </a:spcBef>
            </a:pPr>
            <a:r>
              <a:rPr lang="en-US" sz="2000" dirty="0"/>
              <a:t>Denigrating anything including food, games, activities, clothes, toys, cell phones etc., from the other parent,</a:t>
            </a:r>
          </a:p>
          <a:p>
            <a:pPr lvl="1">
              <a:spcBef>
                <a:spcPts val="0"/>
              </a:spcBef>
            </a:pPr>
            <a:r>
              <a:rPr lang="en-US" sz="2000" dirty="0"/>
              <a:t>Over-contact of the children especially during the target parents time, </a:t>
            </a:r>
          </a:p>
          <a:p>
            <a:pPr lvl="1">
              <a:spcBef>
                <a:spcPts val="0"/>
              </a:spcBef>
            </a:pPr>
            <a:r>
              <a:rPr lang="en-US" sz="2000" dirty="0"/>
              <a:t>Not allowing them to enjoy visits with the target parent</a:t>
            </a:r>
          </a:p>
          <a:p>
            <a:pPr lvl="1">
              <a:spcBef>
                <a:spcPts val="0"/>
              </a:spcBef>
            </a:pPr>
            <a:r>
              <a:rPr lang="en-US" sz="2000" dirty="0"/>
              <a:t>Interrogating the children</a:t>
            </a:r>
          </a:p>
          <a:p>
            <a:pPr lvl="1">
              <a:spcBef>
                <a:spcPts val="0"/>
              </a:spcBef>
            </a:pPr>
            <a:r>
              <a:rPr lang="en-US" sz="2000" dirty="0"/>
              <a:t>Pitting one child against the other, especially  to obtain visit information and encourage them to spy and tattle on each other after visits with target parent.</a:t>
            </a:r>
          </a:p>
          <a:p>
            <a:pPr lvl="1">
              <a:spcBef>
                <a:spcPts val="0"/>
              </a:spcBef>
            </a:pPr>
            <a:r>
              <a:rPr lang="en-US" sz="2000" dirty="0"/>
              <a:t>And any other red flag behaviors of impediment that show hatred, anger or rage toward a parent</a:t>
            </a:r>
          </a:p>
        </p:txBody>
      </p:sp>
    </p:spTree>
    <p:extLst>
      <p:ext uri="{BB962C8B-B14F-4D97-AF65-F5344CB8AC3E}">
        <p14:creationId xmlns:p14="http://schemas.microsoft.com/office/powerpoint/2010/main" val="29829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4886"/>
            <a:ext cx="10515600" cy="954907"/>
          </a:xfrm>
        </p:spPr>
        <p:txBody>
          <a:bodyPr/>
          <a:lstStyle/>
          <a:p>
            <a:pPr algn="ctr"/>
            <a:r>
              <a:rPr lang="en-US" b="1" dirty="0"/>
              <a:t>OFFENDING BEHAVIORS BY PARENTS</a:t>
            </a:r>
          </a:p>
        </p:txBody>
      </p:sp>
      <p:sp>
        <p:nvSpPr>
          <p:cNvPr id="3" name="Content Placeholder 2"/>
          <p:cNvSpPr>
            <a:spLocks noGrp="1"/>
          </p:cNvSpPr>
          <p:nvPr>
            <p:ph idx="1"/>
          </p:nvPr>
        </p:nvSpPr>
        <p:spPr>
          <a:xfrm>
            <a:off x="2310606" y="1309793"/>
            <a:ext cx="7570787" cy="858345"/>
          </a:xfrm>
        </p:spPr>
        <p:txBody>
          <a:bodyPr>
            <a:noAutofit/>
          </a:bodyPr>
          <a:lstStyle/>
          <a:p>
            <a:pPr marL="0" indent="0">
              <a:buNone/>
            </a:pPr>
            <a:r>
              <a:rPr lang="en-US" dirty="0"/>
              <a:t>Actions which an </a:t>
            </a:r>
            <a:r>
              <a:rPr lang="en-US" b="1" dirty="0"/>
              <a:t>offending parent will be held accountable</a:t>
            </a:r>
            <a:r>
              <a:rPr lang="en-US" dirty="0"/>
              <a:t> for include but are not limited to:</a:t>
            </a:r>
          </a:p>
        </p:txBody>
      </p:sp>
      <p:sp>
        <p:nvSpPr>
          <p:cNvPr id="5" name="TextBox 4">
            <a:extLst>
              <a:ext uri="{FF2B5EF4-FFF2-40B4-BE49-F238E27FC236}">
                <a16:creationId xmlns:a16="http://schemas.microsoft.com/office/drawing/2014/main" id="{0542C210-EBA8-CE4E-817B-B16137156FF9}"/>
              </a:ext>
            </a:extLst>
          </p:cNvPr>
          <p:cNvSpPr txBox="1"/>
          <p:nvPr/>
        </p:nvSpPr>
        <p:spPr>
          <a:xfrm>
            <a:off x="708777" y="2348130"/>
            <a:ext cx="538167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Not leaving the area after drop-offs </a:t>
            </a:r>
          </a:p>
          <a:p>
            <a:pPr marL="285750" indent="-285750">
              <a:buFont typeface="Arial" panose="020B0604020202020204" pitchFamily="34" charset="0"/>
              <a:buChar char="•"/>
            </a:pPr>
            <a:r>
              <a:rPr lang="en-US" sz="2000" dirty="0"/>
              <a:t>Disparaging the target parent to professionals, clergy, teachers, community members, extended family etc., with or without the child present</a:t>
            </a:r>
          </a:p>
          <a:p>
            <a:pPr marL="285750" indent="-285750">
              <a:buFont typeface="Arial" panose="020B0604020202020204" pitchFamily="34" charset="0"/>
              <a:buChar char="•"/>
            </a:pPr>
            <a:r>
              <a:rPr lang="en-US" sz="2000" dirty="0"/>
              <a:t>Saying things to scare the child about visiting the other parent</a:t>
            </a:r>
          </a:p>
          <a:p>
            <a:pPr marL="285750" indent="-285750">
              <a:buFont typeface="Arial" panose="020B0604020202020204" pitchFamily="34" charset="0"/>
              <a:buChar char="•"/>
            </a:pPr>
            <a:r>
              <a:rPr lang="en-US" sz="2000" dirty="0"/>
              <a:t>Bringing children into court</a:t>
            </a:r>
          </a:p>
          <a:p>
            <a:pPr marL="285750" indent="-285750">
              <a:buFont typeface="Arial" panose="020B0604020202020204" pitchFamily="34" charset="0"/>
              <a:buChar char="•"/>
            </a:pPr>
            <a:r>
              <a:rPr lang="en-US" sz="2000" dirty="0"/>
              <a:t>Taking the children to the doctor without informing the other parent beforehand</a:t>
            </a:r>
          </a:p>
        </p:txBody>
      </p:sp>
      <p:sp>
        <p:nvSpPr>
          <p:cNvPr id="6" name="Rectangle 5">
            <a:extLst>
              <a:ext uri="{FF2B5EF4-FFF2-40B4-BE49-F238E27FC236}">
                <a16:creationId xmlns:a16="http://schemas.microsoft.com/office/drawing/2014/main" id="{44A2C8A4-4431-534D-846B-E0B27A974F05}"/>
              </a:ext>
            </a:extLst>
          </p:cNvPr>
          <p:cNvSpPr/>
          <p:nvPr/>
        </p:nvSpPr>
        <p:spPr>
          <a:xfrm>
            <a:off x="6090447" y="2264700"/>
            <a:ext cx="5252245" cy="3477875"/>
          </a:xfrm>
          <a:prstGeom prst="rect">
            <a:avLst/>
          </a:prstGeom>
        </p:spPr>
        <p:txBody>
          <a:bodyPr wrap="square">
            <a:spAutoFit/>
          </a:bodyPr>
          <a:lstStyle/>
          <a:p>
            <a:pPr marL="285750" indent="-285750">
              <a:buFont typeface="Arial" panose="020B0604020202020204" pitchFamily="34" charset="0"/>
              <a:buChar char="•"/>
            </a:pPr>
            <a:r>
              <a:rPr lang="en-US" sz="2000" dirty="0"/>
              <a:t>Sharing court documents with the children</a:t>
            </a:r>
          </a:p>
          <a:p>
            <a:pPr marL="285750" indent="-285750">
              <a:buFont typeface="Arial" panose="020B0604020202020204" pitchFamily="34" charset="0"/>
              <a:buChar char="•"/>
            </a:pPr>
            <a:r>
              <a:rPr lang="en-US" sz="2000" dirty="0"/>
              <a:t>Having the children counseled by your attorney</a:t>
            </a:r>
          </a:p>
          <a:p>
            <a:pPr marL="285750" indent="-285750">
              <a:buFont typeface="Arial" panose="020B0604020202020204" pitchFamily="34" charset="0"/>
              <a:buChar char="•"/>
            </a:pPr>
            <a:r>
              <a:rPr lang="en-US" sz="2000" dirty="0"/>
              <a:t>Placing protective orders against the other parent or members of their family without approval of the Alienation Expert</a:t>
            </a:r>
          </a:p>
          <a:p>
            <a:pPr marL="285750" indent="-285750">
              <a:buFont typeface="Arial" panose="020B0604020202020204" pitchFamily="34" charset="0"/>
              <a:buChar char="•"/>
            </a:pPr>
            <a:r>
              <a:rPr lang="en-US" sz="2000" dirty="0"/>
              <a:t>Having other people place protective orders against the other parent without approval of the Alienation Expert</a:t>
            </a:r>
          </a:p>
          <a:p>
            <a:pPr marL="285750" indent="-285750">
              <a:buFont typeface="Arial" panose="020B0604020202020204" pitchFamily="34" charset="0"/>
              <a:buChar char="•"/>
            </a:pPr>
            <a:r>
              <a:rPr lang="en-US" sz="2000" dirty="0"/>
              <a:t>Contacting the children during the target parents parent time excessively</a:t>
            </a:r>
          </a:p>
        </p:txBody>
      </p:sp>
    </p:spTree>
    <p:extLst>
      <p:ext uri="{BB962C8B-B14F-4D97-AF65-F5344CB8AC3E}">
        <p14:creationId xmlns:p14="http://schemas.microsoft.com/office/powerpoint/2010/main" val="30640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6390-9B27-8F43-B03B-47D861D38C90}"/>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E7A3997F-5254-D94D-9A1D-143F5DB132F5}"/>
              </a:ext>
            </a:extLst>
          </p:cNvPr>
          <p:cNvSpPr>
            <a:spLocks noGrp="1"/>
          </p:cNvSpPr>
          <p:nvPr>
            <p:ph idx="1"/>
          </p:nvPr>
        </p:nvSpPr>
        <p:spPr/>
        <p:txBody>
          <a:bodyPr anchor="ctr">
            <a:normAutofit/>
          </a:bodyPr>
          <a:lstStyle/>
          <a:p>
            <a:pPr marL="0" indent="0" algn="ctr">
              <a:buNone/>
            </a:pPr>
            <a:r>
              <a:rPr lang="en-US" sz="6000" dirty="0">
                <a:solidFill>
                  <a:srgbClr val="000000"/>
                </a:solidFill>
              </a:rPr>
              <a:t>This program can be tailored to fit any cases needs.</a:t>
            </a:r>
          </a:p>
          <a:p>
            <a:pPr marL="0" indent="0" algn="ctr">
              <a:buNone/>
            </a:pPr>
            <a:r>
              <a:rPr lang="en-US" dirty="0">
                <a:solidFill>
                  <a:srgbClr val="000000"/>
                </a:solidFill>
              </a:rPr>
              <a:t>For example, instead of reunification, a child can be put into special therapy to deal with their executive functioning and critical thinking delays while the parents are ordered to attend the High Conflict Institutes, “New Ways For Families” or other such programs, which teach proper parenting techniques.</a:t>
            </a:r>
          </a:p>
        </p:txBody>
      </p:sp>
    </p:spTree>
    <p:extLst>
      <p:ext uri="{BB962C8B-B14F-4D97-AF65-F5344CB8AC3E}">
        <p14:creationId xmlns:p14="http://schemas.microsoft.com/office/powerpoint/2010/main" val="247054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6390-9B27-8F43-B03B-47D861D38C90}"/>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E7A3997F-5254-D94D-9A1D-143F5DB132F5}"/>
              </a:ext>
            </a:extLst>
          </p:cNvPr>
          <p:cNvSpPr>
            <a:spLocks noGrp="1"/>
          </p:cNvSpPr>
          <p:nvPr>
            <p:ph idx="1"/>
          </p:nvPr>
        </p:nvSpPr>
        <p:spPr/>
        <p:txBody>
          <a:bodyPr anchor="ctr">
            <a:normAutofit/>
          </a:bodyPr>
          <a:lstStyle/>
          <a:p>
            <a:pPr marL="0" indent="0" algn="ctr">
              <a:buNone/>
            </a:pPr>
            <a:r>
              <a:rPr lang="en-US" sz="6000" dirty="0">
                <a:solidFill>
                  <a:srgbClr val="000000"/>
                </a:solidFill>
              </a:rPr>
              <a:t>REMEMBER:</a:t>
            </a:r>
          </a:p>
          <a:p>
            <a:pPr marL="0" indent="0" algn="ctr">
              <a:buNone/>
            </a:pPr>
            <a:r>
              <a:rPr lang="en-US" sz="6000" dirty="0">
                <a:solidFill>
                  <a:srgbClr val="000000"/>
                </a:solidFill>
              </a:rPr>
              <a:t>For each strike, </a:t>
            </a:r>
          </a:p>
          <a:p>
            <a:pPr marL="0" indent="0" algn="ctr">
              <a:buNone/>
            </a:pPr>
            <a:r>
              <a:rPr lang="en-US" sz="6000" dirty="0">
                <a:solidFill>
                  <a:srgbClr val="000000"/>
                </a:solidFill>
              </a:rPr>
              <a:t>4 more weeks is added to the 12 Weeks.</a:t>
            </a:r>
          </a:p>
        </p:txBody>
      </p:sp>
    </p:spTree>
    <p:extLst>
      <p:ext uri="{BB962C8B-B14F-4D97-AF65-F5344CB8AC3E}">
        <p14:creationId xmlns:p14="http://schemas.microsoft.com/office/powerpoint/2010/main" val="35036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E9C-1FAC-CA4B-A23D-2108739C2059}"/>
              </a:ext>
            </a:extLst>
          </p:cNvPr>
          <p:cNvSpPr>
            <a:spLocks noGrp="1"/>
          </p:cNvSpPr>
          <p:nvPr>
            <p:ph type="title"/>
          </p:nvPr>
        </p:nvSpPr>
        <p:spPr/>
        <p:txBody>
          <a:bodyPr/>
          <a:lstStyle/>
          <a:p>
            <a:pPr algn="ctr"/>
            <a:r>
              <a:rPr lang="en-US" b="1" dirty="0"/>
              <a:t>3 Strikes YOU’RE OUT!</a:t>
            </a:r>
          </a:p>
        </p:txBody>
      </p:sp>
      <p:sp>
        <p:nvSpPr>
          <p:cNvPr id="3" name="Content Placeholder 2">
            <a:extLst>
              <a:ext uri="{FF2B5EF4-FFF2-40B4-BE49-F238E27FC236}">
                <a16:creationId xmlns:a16="http://schemas.microsoft.com/office/drawing/2014/main" id="{1F1808C9-D412-0547-B910-D32B59486594}"/>
              </a:ext>
            </a:extLst>
          </p:cNvPr>
          <p:cNvSpPr>
            <a:spLocks noGrp="1"/>
          </p:cNvSpPr>
          <p:nvPr>
            <p:ph idx="1"/>
          </p:nvPr>
        </p:nvSpPr>
        <p:spPr>
          <a:xfrm>
            <a:off x="2316163" y="1761565"/>
            <a:ext cx="7570787" cy="4824170"/>
          </a:xfrm>
        </p:spPr>
        <p:txBody>
          <a:bodyPr>
            <a:noAutofit/>
          </a:bodyPr>
          <a:lstStyle/>
          <a:p>
            <a:pPr marL="0" indent="0">
              <a:buNone/>
            </a:pPr>
            <a:r>
              <a:rPr lang="en-US" sz="4400" dirty="0"/>
              <a:t>Again, if the family makes it through the first 12 weeks without incident, and then one of the parents violates the courts orders or impedes, </a:t>
            </a:r>
            <a:r>
              <a:rPr lang="en-US" sz="4400" b="1" dirty="0"/>
              <a:t>the 12-weeks begin again and any previous strikes will be carried over.</a:t>
            </a:r>
          </a:p>
        </p:txBody>
      </p:sp>
    </p:spTree>
    <p:extLst>
      <p:ext uri="{BB962C8B-B14F-4D97-AF65-F5344CB8AC3E}">
        <p14:creationId xmlns:p14="http://schemas.microsoft.com/office/powerpoint/2010/main" val="169544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19692EC6-8918-3E5E-225D-B41E860AB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81ABB-46FD-68A6-0811-8956EDFD771E}"/>
              </a:ext>
            </a:extLst>
          </p:cNvPr>
          <p:cNvSpPr>
            <a:spLocks noGrp="1"/>
          </p:cNvSpPr>
          <p:nvPr>
            <p:ph type="title"/>
          </p:nvPr>
        </p:nvSpPr>
        <p:spPr>
          <a:xfrm>
            <a:off x="838200" y="326053"/>
            <a:ext cx="10515600" cy="1325563"/>
          </a:xfrm>
        </p:spPr>
        <p:txBody>
          <a:bodyPr>
            <a:normAutofit/>
          </a:bodyPr>
          <a:lstStyle/>
          <a:p>
            <a:pPr algn="ctr"/>
            <a:r>
              <a:rPr lang="en-US" b="1" dirty="0"/>
              <a:t>In addition…</a:t>
            </a:r>
            <a:br>
              <a:rPr lang="en-US" b="1" dirty="0"/>
            </a:br>
            <a:r>
              <a:rPr lang="en-US" sz="2700" b="1" dirty="0"/>
              <a:t>Civil and Criminal Charges could </a:t>
            </a:r>
            <a:r>
              <a:rPr lang="en-US" sz="2700" b="1"/>
              <a:t>be presented </a:t>
            </a:r>
            <a:r>
              <a:rPr lang="en-US" sz="2700" b="1" dirty="0"/>
              <a:t>as consequences:</a:t>
            </a:r>
            <a:endParaRPr lang="en-US" b="1" dirty="0"/>
          </a:p>
        </p:txBody>
      </p:sp>
      <p:sp>
        <p:nvSpPr>
          <p:cNvPr id="3" name="Content Placeholder 2">
            <a:extLst>
              <a:ext uri="{FF2B5EF4-FFF2-40B4-BE49-F238E27FC236}">
                <a16:creationId xmlns:a16="http://schemas.microsoft.com/office/drawing/2014/main" id="{AD099D0E-D2CD-80CC-9F78-3312D448B7E8}"/>
              </a:ext>
            </a:extLst>
          </p:cNvPr>
          <p:cNvSpPr>
            <a:spLocks noGrp="1"/>
          </p:cNvSpPr>
          <p:nvPr>
            <p:ph idx="1"/>
          </p:nvPr>
        </p:nvSpPr>
        <p:spPr>
          <a:xfrm>
            <a:off x="1797477" y="1792023"/>
            <a:ext cx="8597045" cy="4223187"/>
          </a:xfrm>
        </p:spPr>
        <p:txBody>
          <a:bodyPr numCol="2">
            <a:noAutofit/>
          </a:bodyPr>
          <a:lstStyle/>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Malicious Prosecution - All the false unsubstantiated allegations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Intentional Infliction of Emotional Distress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Negligent Infliction of Emotional Distress</a:t>
            </a:r>
            <a:r>
              <a:rPr lang="en-US" sz="1800" kern="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Intentional cruelty to persons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Defamation of Character - All the false unsubstantiated allegations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Perjury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Slander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Fraud Upon the courts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Filing of False Allegations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Vexatious Litigation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Custodial Interference Felony law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Coercive Control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Motion the court for a Strobel Order to stop vexatious and malicious litigation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Legal Abuse Syndrome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65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6E9CC3A-5379-6D66-C4AD-89387758B6B6}"/>
              </a:ext>
            </a:extLst>
          </p:cNvPr>
          <p:cNvSpPr>
            <a:spLocks noGrp="1"/>
          </p:cNvSpPr>
          <p:nvPr>
            <p:ph type="title"/>
          </p:nvPr>
        </p:nvSpPr>
        <p:spPr>
          <a:xfrm>
            <a:off x="1257299" y="311985"/>
            <a:ext cx="3638205" cy="1205090"/>
          </a:xfrm>
        </p:spPr>
        <p:txBody>
          <a:bodyPr>
            <a:noAutofit/>
          </a:bodyPr>
          <a:lstStyle/>
          <a:p>
            <a:pPr algn="ctr"/>
            <a:r>
              <a:rPr lang="en-US" sz="4000" b="1" dirty="0">
                <a:solidFill>
                  <a:srgbClr val="9437FF"/>
                </a:solidFill>
                <a:hlinkClick r:id="rId3">
                  <a:extLst>
                    <a:ext uri="{A12FA001-AC4F-418D-AE19-62706E023703}">
                      <ahyp:hlinkClr xmlns:ahyp="http://schemas.microsoft.com/office/drawing/2018/hyperlinkcolor" val="tx"/>
                    </a:ext>
                  </a:extLst>
                </a:hlinkClick>
              </a:rPr>
              <a:t>PAS Intervention</a:t>
            </a:r>
            <a:endParaRPr lang="en-US" sz="4000" b="1" dirty="0">
              <a:solidFill>
                <a:srgbClr val="9437FF"/>
              </a:solidFill>
            </a:endParaRPr>
          </a:p>
        </p:txBody>
      </p:sp>
      <p:sp>
        <p:nvSpPr>
          <p:cNvPr id="12" name="Text Placeholder 5">
            <a:extLst>
              <a:ext uri="{FF2B5EF4-FFF2-40B4-BE49-F238E27FC236}">
                <a16:creationId xmlns:a16="http://schemas.microsoft.com/office/drawing/2014/main" id="{08ED11BE-9B41-C974-0E40-9611C75D1DD9}"/>
              </a:ext>
            </a:extLst>
          </p:cNvPr>
          <p:cNvSpPr>
            <a:spLocks noGrp="1"/>
          </p:cNvSpPr>
          <p:nvPr>
            <p:ph type="body" sz="half" idx="2"/>
          </p:nvPr>
        </p:nvSpPr>
        <p:spPr>
          <a:xfrm>
            <a:off x="296826" y="1714565"/>
            <a:ext cx="5994400" cy="1475088"/>
          </a:xfrm>
        </p:spPr>
        <p:txBody>
          <a:bodyPr>
            <a:noAutofit/>
          </a:bodyPr>
          <a:lstStyle/>
          <a:p>
            <a:pPr algn="ctr"/>
            <a:r>
              <a:rPr lang="en-US" sz="2800" b="1" dirty="0"/>
              <a:t>Stands for…</a:t>
            </a:r>
          </a:p>
          <a:p>
            <a:pPr algn="ctr"/>
            <a:r>
              <a:rPr lang="en-US" sz="2800" dirty="0"/>
              <a:t>Parental Alienation/</a:t>
            </a:r>
          </a:p>
          <a:p>
            <a:pPr algn="ctr"/>
            <a:r>
              <a:rPr lang="en-US" sz="2800" dirty="0"/>
              <a:t>Psychological Abuse</a:t>
            </a:r>
          </a:p>
          <a:p>
            <a:pPr algn="ctr"/>
            <a:r>
              <a:rPr lang="en-US" sz="2800" dirty="0"/>
              <a:t> Support and Intervention</a:t>
            </a:r>
          </a:p>
        </p:txBody>
      </p:sp>
      <p:sp>
        <p:nvSpPr>
          <p:cNvPr id="13" name="TextBox 12">
            <a:extLst>
              <a:ext uri="{FF2B5EF4-FFF2-40B4-BE49-F238E27FC236}">
                <a16:creationId xmlns:a16="http://schemas.microsoft.com/office/drawing/2014/main" id="{E243460B-0070-2702-26B2-71890108DE2B}"/>
              </a:ext>
            </a:extLst>
          </p:cNvPr>
          <p:cNvSpPr txBox="1"/>
          <p:nvPr/>
        </p:nvSpPr>
        <p:spPr>
          <a:xfrm>
            <a:off x="-82550" y="3989688"/>
            <a:ext cx="6692900" cy="1815882"/>
          </a:xfrm>
          <a:prstGeom prst="rect">
            <a:avLst/>
          </a:prstGeom>
          <a:noFill/>
        </p:spPr>
        <p:txBody>
          <a:bodyPr wrap="square" rtlCol="0">
            <a:spAutoFit/>
          </a:bodyPr>
          <a:lstStyle/>
          <a:p>
            <a:pPr algn="ctr"/>
            <a:r>
              <a:rPr lang="en-US" sz="2800" b="1" dirty="0"/>
              <a:t>Motto</a:t>
            </a:r>
          </a:p>
          <a:p>
            <a:pPr algn="ctr"/>
            <a:r>
              <a:rPr lang="en-US" sz="2800" dirty="0"/>
              <a:t>To Preserve and Protect Families because...  Custodial Interference is not healthy for children and other living things</a:t>
            </a:r>
          </a:p>
        </p:txBody>
      </p:sp>
      <p:sp>
        <p:nvSpPr>
          <p:cNvPr id="14" name="Rectangle 13">
            <a:extLst>
              <a:ext uri="{FF2B5EF4-FFF2-40B4-BE49-F238E27FC236}">
                <a16:creationId xmlns:a16="http://schemas.microsoft.com/office/drawing/2014/main" id="{BA42C26A-3A89-3D08-8DC9-401ADEA8FBFE}"/>
              </a:ext>
            </a:extLst>
          </p:cNvPr>
          <p:cNvSpPr/>
          <p:nvPr/>
        </p:nvSpPr>
        <p:spPr>
          <a:xfrm>
            <a:off x="1257299" y="6034235"/>
            <a:ext cx="4013199" cy="400110"/>
          </a:xfrm>
          <a:prstGeom prst="rect">
            <a:avLst/>
          </a:prstGeom>
        </p:spPr>
        <p:txBody>
          <a:bodyPr wrap="square">
            <a:spAutoFit/>
          </a:bodyPr>
          <a:lstStyle/>
          <a:p>
            <a:pPr algn="ctr"/>
            <a:r>
              <a:rPr lang="en-US" sz="2000" dirty="0"/>
              <a:t>A 501c3 Non-profit</a:t>
            </a:r>
          </a:p>
        </p:txBody>
      </p:sp>
      <p:pic>
        <p:nvPicPr>
          <p:cNvPr id="3" name="Picture 2">
            <a:extLst>
              <a:ext uri="{FF2B5EF4-FFF2-40B4-BE49-F238E27FC236}">
                <a16:creationId xmlns:a16="http://schemas.microsoft.com/office/drawing/2014/main" id="{97EF2C7F-1941-0A9D-F458-FA8348C9D038}"/>
              </a:ext>
            </a:extLst>
          </p:cNvPr>
          <p:cNvPicPr>
            <a:picLocks noChangeAspect="1"/>
          </p:cNvPicPr>
          <p:nvPr/>
        </p:nvPicPr>
        <p:blipFill>
          <a:blip r:embed="rId4"/>
          <a:stretch>
            <a:fillRect/>
          </a:stretch>
        </p:blipFill>
        <p:spPr>
          <a:xfrm>
            <a:off x="6725964" y="1449753"/>
            <a:ext cx="5054600" cy="3479800"/>
          </a:xfrm>
          <a:prstGeom prst="rect">
            <a:avLst/>
          </a:prstGeom>
        </p:spPr>
      </p:pic>
    </p:spTree>
    <p:extLst>
      <p:ext uri="{BB962C8B-B14F-4D97-AF65-F5344CB8AC3E}">
        <p14:creationId xmlns:p14="http://schemas.microsoft.com/office/powerpoint/2010/main" val="395919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141723" y="482406"/>
            <a:ext cx="3949261" cy="5697537"/>
          </a:xfrm>
        </p:spPr>
        <p:txBody>
          <a:bodyPr>
            <a:noAutofit/>
          </a:bodyPr>
          <a:lstStyle/>
          <a:p>
            <a:pPr algn="ctr">
              <a:spcBef>
                <a:spcPts val="0"/>
              </a:spcBef>
            </a:pPr>
            <a:r>
              <a:rPr lang="en-US" sz="2800" dirty="0">
                <a:solidFill>
                  <a:srgbClr val="000000"/>
                </a:solidFill>
              </a:rPr>
              <a:t>PAS Intervention </a:t>
            </a:r>
          </a:p>
          <a:p>
            <a:pPr algn="ctr">
              <a:spcBef>
                <a:spcPts val="0"/>
              </a:spcBef>
            </a:pPr>
            <a:r>
              <a:rPr lang="en-US" sz="2800" dirty="0">
                <a:solidFill>
                  <a:srgbClr val="000000"/>
                </a:solidFill>
              </a:rPr>
              <a:t>Is a Federally Tax-Exempt Charitable Organization approved for tax deductible contributions under Sec. 501(c)(3) of the IRS</a:t>
            </a:r>
          </a:p>
          <a:p>
            <a:pPr algn="ctr"/>
            <a:r>
              <a:rPr lang="en-US" sz="2800" b="1" dirty="0">
                <a:solidFill>
                  <a:srgbClr val="000000"/>
                </a:solidFill>
                <a:hlinkClick r:id="rId5"/>
              </a:rPr>
              <a:t>www.PAS-Intervention.org</a:t>
            </a:r>
            <a:endParaRPr lang="en-US" sz="2800" b="1" dirty="0">
              <a:solidFill>
                <a:srgbClr val="000000"/>
              </a:solidFill>
            </a:endParaRPr>
          </a:p>
          <a:p>
            <a:pPr algn="ctr"/>
            <a:r>
              <a:rPr lang="en-US" sz="2800" b="1" dirty="0">
                <a:solidFill>
                  <a:srgbClr val="000000"/>
                </a:solidFill>
              </a:rPr>
              <a:t>For more information contact </a:t>
            </a:r>
            <a:r>
              <a:rPr lang="en-US" sz="2800" b="1" dirty="0" err="1">
                <a:solidFill>
                  <a:srgbClr val="000000"/>
                </a:solidFill>
              </a:rPr>
              <a:t>Joani</a:t>
            </a:r>
            <a:r>
              <a:rPr lang="en-US" sz="2800" b="1" dirty="0">
                <a:solidFill>
                  <a:srgbClr val="000000"/>
                </a:solidFill>
              </a:rPr>
              <a:t> at </a:t>
            </a:r>
            <a:r>
              <a:rPr lang="en-US" sz="2800" b="1" dirty="0">
                <a:solidFill>
                  <a:srgbClr val="000000"/>
                </a:solidFill>
                <a:hlinkClick r:id="rId6"/>
              </a:rPr>
              <a:t>Info@pas-intervention.org</a:t>
            </a:r>
            <a:r>
              <a:rPr lang="en-US" sz="2800" b="1" dirty="0">
                <a:solidFill>
                  <a:srgbClr val="000000"/>
                </a:solidFill>
              </a:rPr>
              <a:t> or through the website.</a:t>
            </a:r>
          </a:p>
        </p:txBody>
      </p:sp>
      <p:pic>
        <p:nvPicPr>
          <p:cNvPr id="4" name="06 If I Ain't Got You.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0" y="5181600"/>
            <a:ext cx="812800" cy="812800"/>
          </a:xfrm>
          <a:prstGeom prst="rect">
            <a:avLst/>
          </a:prstGeom>
        </p:spPr>
      </p:pic>
      <p:pic>
        <p:nvPicPr>
          <p:cNvPr id="16" name="Picture Placeholder 6" descr="Sunflower Divorce War.jpg"/>
          <p:cNvPicPr>
            <a:picLocks noGrp="1"/>
          </p:cNvPicPr>
          <p:nvPr>
            <p:ph type="pic" idx="1"/>
          </p:nvPr>
        </p:nvPicPr>
        <p:blipFill>
          <a:blip r:embed="rId8" cstate="print">
            <a:extLst>
              <a:ext uri="{28A0092B-C50C-407E-A947-70E740481C1C}">
                <a14:useLocalDpi xmlns:a14="http://schemas.microsoft.com/office/drawing/2010/main" val="0"/>
              </a:ext>
            </a:extLst>
          </a:blip>
          <a:srcRect t="-7695" b="-7695"/>
          <a:stretch>
            <a:fillRect/>
          </a:stretch>
        </p:blipFill>
        <p:spPr>
          <a:xfrm>
            <a:off x="6397626" y="381000"/>
            <a:ext cx="3813175" cy="5697538"/>
          </a:xfrm>
        </p:spPr>
      </p:pic>
    </p:spTree>
    <p:extLst>
      <p:ext uri="{BB962C8B-B14F-4D97-AF65-F5344CB8AC3E}">
        <p14:creationId xmlns:p14="http://schemas.microsoft.com/office/powerpoint/2010/main" val="1406015371"/>
      </p:ext>
    </p:extLst>
  </p:cSld>
  <p:clrMapOvr>
    <a:masterClrMapping/>
  </p:clrMapOvr>
  <mc:AlternateContent xmlns:mc="http://schemas.openxmlformats.org/markup-compatibility/2006" xmlns:p14="http://schemas.microsoft.com/office/powerpoint/2010/main">
    <mc:Choice Requires="p14">
      <p:transition p14:dur="300" advTm="150000">
        <p:fade/>
      </p:transition>
    </mc:Choice>
    <mc:Fallback xmlns="">
      <p:transition xmlns:p14="http://schemas.microsoft.com/office/powerpoint/2010/main"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8762" fill="hold"/>
                                        <p:tgtEl>
                                          <p:spTgt spid="4"/>
                                        </p:tgtEl>
                                      </p:cBhvr>
                                    </p:cmd>
                                  </p:childTnLst>
                                </p:cTn>
                              </p:par>
                            </p:childTnLst>
                          </p:cTn>
                        </p:par>
                      </p:childTnLst>
                    </p:cTn>
                  </p:par>
                </p:childTnLst>
              </p:cTn>
              <p:nextCondLst>
                <p:cond evt="onClick" delay="0">
                  <p:tgtEl>
                    <p:spTgt spid="4"/>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9D5C-AB4B-FB40-8771-CDD9D7CCBD8B}"/>
              </a:ext>
            </a:extLst>
          </p:cNvPr>
          <p:cNvSpPr>
            <a:spLocks noGrp="1"/>
          </p:cNvSpPr>
          <p:nvPr>
            <p:ph type="title"/>
          </p:nvPr>
        </p:nvSpPr>
        <p:spPr/>
        <p:txBody>
          <a:bodyPr/>
          <a:lstStyle/>
          <a:p>
            <a:pPr algn="ctr"/>
            <a:r>
              <a:rPr lang="en-US" b="1" dirty="0"/>
              <a:t>To ensure compliance - Up the Stakes</a:t>
            </a:r>
          </a:p>
        </p:txBody>
      </p:sp>
      <p:sp>
        <p:nvSpPr>
          <p:cNvPr id="3" name="Content Placeholder 2">
            <a:extLst>
              <a:ext uri="{FF2B5EF4-FFF2-40B4-BE49-F238E27FC236}">
                <a16:creationId xmlns:a16="http://schemas.microsoft.com/office/drawing/2014/main" id="{13C8487F-C373-5B4D-877F-59185937920C}"/>
              </a:ext>
            </a:extLst>
          </p:cNvPr>
          <p:cNvSpPr>
            <a:spLocks noGrp="1"/>
          </p:cNvSpPr>
          <p:nvPr>
            <p:ph idx="1"/>
          </p:nvPr>
        </p:nvSpPr>
        <p:spPr/>
        <p:txBody>
          <a:bodyPr>
            <a:normAutofit fontScale="85000" lnSpcReduction="20000"/>
          </a:bodyPr>
          <a:lstStyle/>
          <a:p>
            <a:pPr marL="0" indent="0" algn="ctr">
              <a:buNone/>
            </a:pPr>
            <a:r>
              <a:rPr lang="en-US" sz="4000" dirty="0"/>
              <a:t>For some parents, the only language that they hear, is when there are serious consequences in place.  This requires Upping the stakes to curb the custodial interference, hostile aggressive parenting, coercive control and brainwashing that adds up to Parental Alienation.  The parents are given only 3 Chances to prove themselves.</a:t>
            </a:r>
          </a:p>
          <a:p>
            <a:pPr marL="0" indent="0" algn="ctr">
              <a:buNone/>
            </a:pPr>
            <a:endParaRPr lang="en-US" sz="4000" b="1" dirty="0"/>
          </a:p>
          <a:p>
            <a:pPr marL="0" indent="0" algn="ctr">
              <a:buNone/>
            </a:pPr>
            <a:r>
              <a:rPr lang="en-US" sz="4800" b="1" dirty="0"/>
              <a:t>Mess up 3 times during this program by impeding custodial time, or relationships and YOU ARE OUT.</a:t>
            </a:r>
          </a:p>
        </p:txBody>
      </p:sp>
      <p:pic>
        <p:nvPicPr>
          <p:cNvPr id="6" name="Audio 5">
            <a:extLst>
              <a:ext uri="{FF2B5EF4-FFF2-40B4-BE49-F238E27FC236}">
                <a16:creationId xmlns:a16="http://schemas.microsoft.com/office/drawing/2014/main" id="{3C1A7600-1576-53EA-E2BF-BB9014F91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45506127"/>
      </p:ext>
    </p:extLst>
  </p:cSld>
  <p:clrMapOvr>
    <a:masterClrMapping/>
  </p:clrMapOvr>
  <mc:AlternateContent xmlns:mc="http://schemas.openxmlformats.org/markup-compatibility/2006">
    <mc:Choice xmlns:p14="http://schemas.microsoft.com/office/powerpoint/2010/main" Requires="p14">
      <p:transition spd="slow" p14:dur="2000" advTm="25984"/>
    </mc:Choice>
    <mc:Fallback>
      <p:transition spd="slow" advTm="259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Program Explanation</a:t>
            </a:r>
          </a:p>
        </p:txBody>
      </p:sp>
      <p:sp>
        <p:nvSpPr>
          <p:cNvPr id="3" name="Content Placeholder 2"/>
          <p:cNvSpPr>
            <a:spLocks noGrp="1"/>
          </p:cNvSpPr>
          <p:nvPr>
            <p:ph idx="1"/>
          </p:nvPr>
        </p:nvSpPr>
        <p:spPr>
          <a:xfrm>
            <a:off x="2316163" y="1761566"/>
            <a:ext cx="7570787" cy="4253644"/>
          </a:xfrm>
        </p:spPr>
        <p:txBody>
          <a:bodyPr>
            <a:noAutofit/>
          </a:bodyPr>
          <a:lstStyle/>
          <a:p>
            <a:pPr marL="0" indent="0" algn="ctr">
              <a:spcBef>
                <a:spcPts val="1200"/>
              </a:spcBef>
              <a:buNone/>
            </a:pPr>
            <a:r>
              <a:rPr lang="en-US" sz="3200" dirty="0">
                <a:effectLst/>
              </a:rPr>
              <a:t>To ensure the best interests of the child are met and court orders are followed, this program can be </a:t>
            </a:r>
            <a:r>
              <a:rPr lang="en-US" sz="3200" b="1" dirty="0">
                <a:effectLst/>
              </a:rPr>
              <a:t>incorporated  as part of the parenting plan</a:t>
            </a:r>
            <a:r>
              <a:rPr lang="en-US" sz="3200" dirty="0">
                <a:effectLst/>
              </a:rPr>
              <a:t>.  </a:t>
            </a:r>
          </a:p>
          <a:p>
            <a:pPr marL="0" indent="0" algn="ctr">
              <a:spcBef>
                <a:spcPts val="1200"/>
              </a:spcBef>
              <a:buNone/>
            </a:pPr>
            <a:r>
              <a:rPr lang="en-US" sz="3200" dirty="0">
                <a:effectLst/>
              </a:rPr>
              <a:t>The point of this program is to help the courts easily determine </a:t>
            </a:r>
            <a:r>
              <a:rPr lang="en-US" sz="3200" b="1" dirty="0">
                <a:effectLst/>
              </a:rPr>
              <a:t>if a parent is willing to co-parent and encourage a healthy relationship</a:t>
            </a:r>
            <a:r>
              <a:rPr lang="en-US" sz="3200" dirty="0">
                <a:effectLst/>
              </a:rPr>
              <a:t> between the children and the other parent.</a:t>
            </a:r>
          </a:p>
        </p:txBody>
      </p:sp>
      <p:pic>
        <p:nvPicPr>
          <p:cNvPr id="5" name="Audio 4">
            <a:extLst>
              <a:ext uri="{FF2B5EF4-FFF2-40B4-BE49-F238E27FC236}">
                <a16:creationId xmlns:a16="http://schemas.microsoft.com/office/drawing/2014/main" id="{1D33BE58-FFFE-AB34-22B1-43C0CABAB36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831177403"/>
      </p:ext>
    </p:extLst>
  </p:cSld>
  <p:clrMapOvr>
    <a:masterClrMapping/>
  </p:clrMapOvr>
  <mc:AlternateContent xmlns:mc="http://schemas.openxmlformats.org/markup-compatibility/2006">
    <mc:Choice xmlns:p14="http://schemas.microsoft.com/office/powerpoint/2010/main" Requires="p14">
      <p:transition spd="slow" p14:dur="2000" advTm="22570"/>
    </mc:Choice>
    <mc:Fallback>
      <p:transition spd="slow" advTm="22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7249"/>
            <a:ext cx="10515600" cy="893075"/>
          </a:xfrm>
        </p:spPr>
        <p:txBody>
          <a:bodyPr/>
          <a:lstStyle/>
          <a:p>
            <a:pPr algn="ctr"/>
            <a:r>
              <a:rPr lang="en-US" b="1" dirty="0"/>
              <a:t>Program Explanation</a:t>
            </a:r>
          </a:p>
        </p:txBody>
      </p:sp>
      <p:sp>
        <p:nvSpPr>
          <p:cNvPr id="3" name="Content Placeholder 2"/>
          <p:cNvSpPr>
            <a:spLocks noGrp="1"/>
          </p:cNvSpPr>
          <p:nvPr>
            <p:ph idx="1"/>
          </p:nvPr>
        </p:nvSpPr>
        <p:spPr>
          <a:xfrm>
            <a:off x="1053005" y="945217"/>
            <a:ext cx="9848335" cy="5502146"/>
          </a:xfrm>
        </p:spPr>
        <p:txBody>
          <a:bodyPr>
            <a:noAutofit/>
          </a:bodyPr>
          <a:lstStyle/>
          <a:p>
            <a:pPr marL="0" indent="0">
              <a:spcBef>
                <a:spcPts val="1200"/>
              </a:spcBef>
              <a:buNone/>
            </a:pPr>
            <a:r>
              <a:rPr lang="en-US" sz="2400" dirty="0">
                <a:effectLst/>
              </a:rPr>
              <a:t>Because the family is already entrenched in the court system, it is hence forth clearly stated that going forward </a:t>
            </a:r>
            <a:r>
              <a:rPr lang="en-US" sz="2400" dirty="0"/>
              <a:t>if </a:t>
            </a:r>
            <a:r>
              <a:rPr lang="en-US" sz="2400" dirty="0">
                <a:effectLst/>
              </a:rPr>
              <a:t>either parent is … </a:t>
            </a:r>
          </a:p>
          <a:p>
            <a:pPr algn="ctr">
              <a:spcBef>
                <a:spcPts val="1200"/>
              </a:spcBef>
            </a:pPr>
            <a:r>
              <a:rPr lang="en-US" sz="2400" b="1" dirty="0">
                <a:effectLst/>
              </a:rPr>
              <a:t>interfering, </a:t>
            </a:r>
          </a:p>
          <a:p>
            <a:pPr algn="ctr">
              <a:spcBef>
                <a:spcPts val="1200"/>
              </a:spcBef>
            </a:pPr>
            <a:r>
              <a:rPr lang="en-US" sz="2400" b="1" dirty="0">
                <a:effectLst/>
              </a:rPr>
              <a:t>impeding, </a:t>
            </a:r>
          </a:p>
          <a:p>
            <a:pPr algn="ctr">
              <a:spcBef>
                <a:spcPts val="1200"/>
              </a:spcBef>
            </a:pPr>
            <a:r>
              <a:rPr lang="en-US" sz="2400" b="1" dirty="0">
                <a:effectLst/>
              </a:rPr>
              <a:t>obstructing </a:t>
            </a:r>
          </a:p>
          <a:p>
            <a:pPr marL="0" indent="0">
              <a:spcBef>
                <a:spcPts val="1200"/>
              </a:spcBef>
              <a:buNone/>
            </a:pPr>
            <a:r>
              <a:rPr lang="en-US" sz="2400" dirty="0"/>
              <a:t>t</a:t>
            </a:r>
            <a:r>
              <a:rPr lang="en-US" sz="2400" dirty="0">
                <a:effectLst/>
              </a:rPr>
              <a:t>he court order or the relationship between the child and the other parent, without permission of an outside authority,</a:t>
            </a:r>
            <a:r>
              <a:rPr lang="en-US" sz="2400" dirty="0"/>
              <a:t> the following custody changes could occur.</a:t>
            </a:r>
            <a:endParaRPr lang="en-US" sz="2400" dirty="0">
              <a:effectLst/>
            </a:endParaRPr>
          </a:p>
          <a:p>
            <a:pPr algn="ctr">
              <a:spcBef>
                <a:spcPts val="1200"/>
              </a:spcBef>
            </a:pPr>
            <a:r>
              <a:rPr lang="en-US" sz="2400" b="1" dirty="0">
                <a:effectLst/>
              </a:rPr>
              <a:t>Reduction in “custody”</a:t>
            </a:r>
            <a:r>
              <a:rPr lang="en-US" sz="2400" dirty="0">
                <a:effectLst/>
              </a:rPr>
              <a:t> (defined as parenting time with the child),</a:t>
            </a:r>
          </a:p>
          <a:p>
            <a:pPr algn="ctr">
              <a:spcBef>
                <a:spcPts val="1200"/>
              </a:spcBef>
            </a:pPr>
            <a:r>
              <a:rPr lang="en-US" sz="2400" b="1" dirty="0">
                <a:effectLst/>
              </a:rPr>
              <a:t>supervised visitation and custody only or </a:t>
            </a:r>
          </a:p>
          <a:p>
            <a:pPr algn="ctr">
              <a:spcBef>
                <a:spcPts val="1200"/>
              </a:spcBef>
            </a:pPr>
            <a:r>
              <a:rPr lang="en-US" sz="2400" b="1" dirty="0">
                <a:effectLst/>
              </a:rPr>
              <a:t>lose custody</a:t>
            </a:r>
            <a:r>
              <a:rPr lang="en-US" sz="2400" dirty="0">
                <a:effectLst/>
              </a:rPr>
              <a:t> (whether partially for a duration of time to commensurate with the severity of the situation or lose custody entirely.)</a:t>
            </a:r>
          </a:p>
        </p:txBody>
      </p:sp>
      <p:pic>
        <p:nvPicPr>
          <p:cNvPr id="5" name="Audio 4">
            <a:extLst>
              <a:ext uri="{FF2B5EF4-FFF2-40B4-BE49-F238E27FC236}">
                <a16:creationId xmlns:a16="http://schemas.microsoft.com/office/drawing/2014/main" id="{3CBEAAA7-2D33-21D0-5D01-4FB73647823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2323250610"/>
      </p:ext>
    </p:extLst>
  </p:cSld>
  <p:clrMapOvr>
    <a:masterClrMapping/>
  </p:clrMapOvr>
  <mc:AlternateContent xmlns:mc="http://schemas.openxmlformats.org/markup-compatibility/2006">
    <mc:Choice xmlns:p14="http://schemas.microsoft.com/office/powerpoint/2010/main" Requires="p14">
      <p:transition spd="slow" p14:dur="2000" advTm="40544"/>
    </mc:Choice>
    <mc:Fallback>
      <p:transition spd="slow" advTm="40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8"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801"/>
          </a:xfrm>
        </p:spPr>
        <p:txBody>
          <a:bodyPr/>
          <a:lstStyle/>
          <a:p>
            <a:pPr algn="ctr"/>
            <a:r>
              <a:rPr lang="en-US" b="1" dirty="0"/>
              <a:t>3 Strikes YOU’RE OUT!</a:t>
            </a:r>
          </a:p>
        </p:txBody>
      </p:sp>
      <p:sp>
        <p:nvSpPr>
          <p:cNvPr id="3" name="Content Placeholder 2"/>
          <p:cNvSpPr>
            <a:spLocks noGrp="1"/>
          </p:cNvSpPr>
          <p:nvPr>
            <p:ph idx="1"/>
          </p:nvPr>
        </p:nvSpPr>
        <p:spPr>
          <a:xfrm>
            <a:off x="2310606" y="1413221"/>
            <a:ext cx="7570787" cy="5079654"/>
          </a:xfrm>
        </p:spPr>
        <p:txBody>
          <a:bodyPr>
            <a:normAutofit fontScale="77500" lnSpcReduction="20000"/>
          </a:bodyPr>
          <a:lstStyle/>
          <a:p>
            <a:pPr marL="0" indent="0">
              <a:buNone/>
            </a:pPr>
            <a:r>
              <a:rPr lang="en-US" dirty="0"/>
              <a:t>The penalties include 3 options that can be all ordered or only one or two of them ordered.  These penalties increase in severity.</a:t>
            </a:r>
          </a:p>
          <a:p>
            <a:pPr marL="0" indent="0">
              <a:buNone/>
            </a:pPr>
            <a:endParaRPr lang="en-US" dirty="0">
              <a:effectLst/>
            </a:endParaRPr>
          </a:p>
          <a:p>
            <a:pPr marL="514350" indent="-514350">
              <a:buFont typeface="+mj-lt"/>
              <a:buAutoNum type="arabicPeriod"/>
            </a:pPr>
            <a:r>
              <a:rPr lang="en-US" b="1" dirty="0">
                <a:effectLst/>
              </a:rPr>
              <a:t>First contempt or offense </a:t>
            </a:r>
            <a:r>
              <a:rPr lang="en-US" dirty="0">
                <a:effectLst/>
              </a:rPr>
              <a:t>- 5 days of consecutive </a:t>
            </a:r>
            <a:r>
              <a:rPr lang="en-US" dirty="0"/>
              <a:t>parenting time </a:t>
            </a:r>
            <a:r>
              <a:rPr lang="en-US" dirty="0">
                <a:effectLst/>
              </a:rPr>
              <a:t>with the targeted parent, </a:t>
            </a:r>
            <a:r>
              <a:rPr lang="en-US" dirty="0"/>
              <a:t>with</a:t>
            </a:r>
            <a:r>
              <a:rPr lang="en-US" dirty="0">
                <a:effectLst/>
              </a:rPr>
              <a:t> restricted time and communication with offending parent</a:t>
            </a:r>
            <a:r>
              <a:rPr lang="en-US" dirty="0"/>
              <a:t> and/or 5 days of community service for the offending parent and/or $200 fine for the offending parent.</a:t>
            </a:r>
            <a:endParaRPr lang="en-US" dirty="0">
              <a:effectLst/>
            </a:endParaRPr>
          </a:p>
          <a:p>
            <a:pPr marL="514350" indent="-514350">
              <a:buFont typeface="+mj-lt"/>
              <a:buAutoNum type="arabicPeriod"/>
            </a:pPr>
            <a:r>
              <a:rPr lang="en-US" b="1" dirty="0">
                <a:effectLst/>
              </a:rPr>
              <a:t>Second contempt or offense </a:t>
            </a:r>
            <a:r>
              <a:rPr lang="en-US" dirty="0">
                <a:effectLst/>
              </a:rPr>
              <a:t>– Everything becomes triplicated to 1</a:t>
            </a:r>
            <a:r>
              <a:rPr lang="en-US" dirty="0"/>
              <a:t>5 days consecutive time with the targeted parent, with restricted time and communication with offending parent and/or 15 days of community service and/or $600 fine.</a:t>
            </a:r>
            <a:endParaRPr lang="en-US" dirty="0">
              <a:effectLst/>
            </a:endParaRPr>
          </a:p>
          <a:p>
            <a:pPr marL="514350" indent="-514350">
              <a:buFont typeface="+mj-lt"/>
              <a:buAutoNum type="arabicPeriod"/>
            </a:pPr>
            <a:r>
              <a:rPr lang="en-US" b="1" dirty="0">
                <a:effectLst/>
              </a:rPr>
              <a:t>Third contempt or offense </a:t>
            </a:r>
            <a:r>
              <a:rPr lang="en-US" dirty="0">
                <a:effectLst/>
              </a:rPr>
              <a:t>– Triplicated again, becomes </a:t>
            </a:r>
            <a:r>
              <a:rPr lang="en-US" dirty="0"/>
              <a:t>45 days consecutive with the targeted parent, with restricted time and communication with offending parent and/or 45 days of community service and/or $1800 fine.</a:t>
            </a:r>
          </a:p>
          <a:p>
            <a:endParaRPr lang="en-US" dirty="0"/>
          </a:p>
        </p:txBody>
      </p:sp>
      <p:pic>
        <p:nvPicPr>
          <p:cNvPr id="5" name="Audio 4">
            <a:extLst>
              <a:ext uri="{FF2B5EF4-FFF2-40B4-BE49-F238E27FC236}">
                <a16:creationId xmlns:a16="http://schemas.microsoft.com/office/drawing/2014/main" id="{D9FD7CC7-0271-843E-26E0-32434494B37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168054710"/>
      </p:ext>
    </p:extLst>
  </p:cSld>
  <p:clrMapOvr>
    <a:masterClrMapping/>
  </p:clrMapOvr>
  <mc:AlternateContent xmlns:mc="http://schemas.openxmlformats.org/markup-compatibility/2006">
    <mc:Choice xmlns:p14="http://schemas.microsoft.com/office/powerpoint/2010/main" Requires="p14">
      <p:transition spd="slow" p14:dur="2000" advTm="101706"/>
    </mc:Choice>
    <mc:Fallback>
      <p:transition spd="slow" advTm="101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173D-97C8-EB98-F6C0-5F860AE23464}"/>
              </a:ext>
            </a:extLst>
          </p:cNvPr>
          <p:cNvSpPr>
            <a:spLocks noGrp="1"/>
          </p:cNvSpPr>
          <p:nvPr>
            <p:ph type="title"/>
          </p:nvPr>
        </p:nvSpPr>
        <p:spPr/>
        <p:txBody>
          <a:bodyPr/>
          <a:lstStyle/>
          <a:p>
            <a:pPr algn="ctr"/>
            <a:r>
              <a:rPr lang="en-US" b="1" dirty="0"/>
              <a:t>Alternately, Child Support Penalty</a:t>
            </a:r>
          </a:p>
        </p:txBody>
      </p:sp>
      <p:sp>
        <p:nvSpPr>
          <p:cNvPr id="3" name="Content Placeholder 2">
            <a:extLst>
              <a:ext uri="{FF2B5EF4-FFF2-40B4-BE49-F238E27FC236}">
                <a16:creationId xmlns:a16="http://schemas.microsoft.com/office/drawing/2014/main" id="{A3D2176B-032A-2B7A-4000-969EE1240C74}"/>
              </a:ext>
            </a:extLst>
          </p:cNvPr>
          <p:cNvSpPr>
            <a:spLocks noGrp="1"/>
          </p:cNvSpPr>
          <p:nvPr>
            <p:ph idx="1"/>
          </p:nvPr>
        </p:nvSpPr>
        <p:spPr>
          <a:xfrm>
            <a:off x="2316163" y="1761565"/>
            <a:ext cx="7570787" cy="4944035"/>
          </a:xfrm>
        </p:spPr>
        <p:txBody>
          <a:bodyPr>
            <a:normAutofit fontScale="92500" lnSpcReduction="10000"/>
          </a:bodyPr>
          <a:lstStyle/>
          <a:p>
            <a:pPr marL="0" indent="0">
              <a:buNone/>
            </a:pPr>
            <a:r>
              <a:rPr lang="en-US" dirty="0"/>
              <a:t>The importance of penalties to ensure compliance cannot be understated.  Therefore, an alternate option for a non-compliant parent, who is receiving Child support, is to have this monetary source reduced.  If they still continue to impede with the children’s relationship or allow the children to disrespect and ignore their other parent, then child support can be reduced or stopped all together.  This money could be placed in an escrow account for the children’s future needs.  There are cases of custodial interference where the judge has ordered the cessation of child support when the children refuse or are blocked from their other parent. </a:t>
            </a:r>
          </a:p>
          <a:p>
            <a:pPr marL="0" indent="0">
              <a:buNone/>
            </a:pPr>
            <a:r>
              <a:rPr lang="en-US" sz="1600" dirty="0"/>
              <a:t>September 2, 2015 - </a:t>
            </a:r>
            <a:r>
              <a:rPr lang="en-US" sz="1600" dirty="0" err="1"/>
              <a:t>Coull</a:t>
            </a:r>
            <a:r>
              <a:rPr lang="en-US" sz="1600" dirty="0"/>
              <a:t> v. </a:t>
            </a:r>
            <a:r>
              <a:rPr lang="en-US" sz="1600" dirty="0" err="1"/>
              <a:t>Rottman</a:t>
            </a:r>
            <a:r>
              <a:rPr lang="en-US" sz="1600" dirty="0"/>
              <a:t>,  November 7, 2003 - James E. </a:t>
            </a:r>
            <a:r>
              <a:rPr lang="en-US" sz="1600" dirty="0" err="1"/>
              <a:t>Usack</a:t>
            </a:r>
            <a:r>
              <a:rPr lang="en-US" sz="1600" dirty="0"/>
              <a:t>, Respondent, v Linda R. </a:t>
            </a:r>
            <a:r>
              <a:rPr lang="en-US" sz="1600" dirty="0" err="1"/>
              <a:t>Usack</a:t>
            </a:r>
            <a:r>
              <a:rPr lang="en-US" sz="1600" dirty="0"/>
              <a:t>, Appellant.</a:t>
            </a:r>
          </a:p>
        </p:txBody>
      </p:sp>
      <p:pic>
        <p:nvPicPr>
          <p:cNvPr id="5" name="Audio 4">
            <a:extLst>
              <a:ext uri="{FF2B5EF4-FFF2-40B4-BE49-F238E27FC236}">
                <a16:creationId xmlns:a16="http://schemas.microsoft.com/office/drawing/2014/main" id="{02E6607E-F04F-D49E-B238-D291758BF9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01877626"/>
      </p:ext>
    </p:extLst>
  </p:cSld>
  <p:clrMapOvr>
    <a:masterClrMapping/>
  </p:clrMapOvr>
  <mc:AlternateContent xmlns:mc="http://schemas.openxmlformats.org/markup-compatibility/2006">
    <mc:Choice xmlns:p14="http://schemas.microsoft.com/office/powerpoint/2010/main" Requires="p14">
      <p:transition spd="slow" p14:dur="2000" advTm="35829"/>
    </mc:Choice>
    <mc:Fallback>
      <p:transition spd="slow" advTm="35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latin typeface="+mn-lt"/>
              </a:rPr>
              <a:t>PARENTS BE WARNED</a:t>
            </a:r>
          </a:p>
        </p:txBody>
      </p:sp>
      <p:sp>
        <p:nvSpPr>
          <p:cNvPr id="3" name="Content Placeholder 2"/>
          <p:cNvSpPr>
            <a:spLocks noGrp="1"/>
          </p:cNvSpPr>
          <p:nvPr>
            <p:ph idx="1"/>
          </p:nvPr>
        </p:nvSpPr>
        <p:spPr>
          <a:xfrm>
            <a:off x="2310606" y="1814684"/>
            <a:ext cx="7570787" cy="4266627"/>
          </a:xfrm>
        </p:spPr>
        <p:txBody>
          <a:bodyPr>
            <a:noAutofit/>
          </a:bodyPr>
          <a:lstStyle/>
          <a:p>
            <a:r>
              <a:rPr lang="en-US" dirty="0"/>
              <a:t>Any increase in custodial time due to parenting time interference will be enforced.  </a:t>
            </a:r>
          </a:p>
          <a:p>
            <a:r>
              <a:rPr lang="en-US" dirty="0"/>
              <a:t>Any action seen as a parent’s attempt to test this program will be considered a strike against the offending parent.</a:t>
            </a:r>
          </a:p>
          <a:p>
            <a:r>
              <a:rPr lang="en-US" dirty="0"/>
              <a:t>This program and its expectations, actions and consequences will be taken seriously.  </a:t>
            </a:r>
          </a:p>
          <a:p>
            <a:r>
              <a:rPr lang="en-US" dirty="0"/>
              <a:t>This is about the best interest of the child to have a healthy relationship with both parents. </a:t>
            </a:r>
          </a:p>
        </p:txBody>
      </p:sp>
      <p:pic>
        <p:nvPicPr>
          <p:cNvPr id="5" name="Audio 4">
            <a:extLst>
              <a:ext uri="{FF2B5EF4-FFF2-40B4-BE49-F238E27FC236}">
                <a16:creationId xmlns:a16="http://schemas.microsoft.com/office/drawing/2014/main" id="{220FCF82-DDAE-306B-C638-B639ADA29E7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184744135"/>
      </p:ext>
    </p:extLst>
  </p:cSld>
  <p:clrMapOvr>
    <a:masterClrMapping/>
  </p:clrMapOvr>
  <mc:AlternateContent xmlns:mc="http://schemas.openxmlformats.org/markup-compatibility/2006">
    <mc:Choice xmlns:p14="http://schemas.microsoft.com/office/powerpoint/2010/main" Requires="p14">
      <p:transition spd="slow" p14:dur="2000" advTm="42090"/>
    </mc:Choice>
    <mc:Fallback>
      <p:transition spd="slow" advTm="42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Appropriate Treatment Plan</a:t>
            </a:r>
          </a:p>
        </p:txBody>
      </p:sp>
      <p:sp>
        <p:nvSpPr>
          <p:cNvPr id="3" name="Content Placeholder 2"/>
          <p:cNvSpPr>
            <a:spLocks noGrp="1"/>
          </p:cNvSpPr>
          <p:nvPr>
            <p:ph idx="1"/>
          </p:nvPr>
        </p:nvSpPr>
        <p:spPr>
          <a:xfrm>
            <a:off x="1996281" y="2448397"/>
            <a:ext cx="8199438" cy="2112586"/>
          </a:xfrm>
        </p:spPr>
        <p:txBody>
          <a:bodyPr>
            <a:noAutofit/>
          </a:bodyPr>
          <a:lstStyle/>
          <a:p>
            <a:pPr marL="0" indent="0">
              <a:spcBef>
                <a:spcPts val="1200"/>
              </a:spcBef>
              <a:buNone/>
            </a:pPr>
            <a:r>
              <a:rPr lang="en-US" b="1" dirty="0"/>
              <a:t>This program is to be used in combination with a therapy treatment</a:t>
            </a:r>
            <a:r>
              <a:rPr lang="en-US" dirty="0"/>
              <a:t>, which ideally has a plan with milestones, incorporated in detail.  </a:t>
            </a:r>
          </a:p>
          <a:p>
            <a:pPr marL="0" indent="0">
              <a:spcBef>
                <a:spcPts val="1200"/>
              </a:spcBef>
              <a:buNone/>
            </a:pPr>
            <a:r>
              <a:rPr lang="en-US" dirty="0"/>
              <a:t>A more detailed description of this program is available upon request.</a:t>
            </a:r>
          </a:p>
        </p:txBody>
      </p:sp>
      <p:pic>
        <p:nvPicPr>
          <p:cNvPr id="5" name="Audio 4">
            <a:extLst>
              <a:ext uri="{FF2B5EF4-FFF2-40B4-BE49-F238E27FC236}">
                <a16:creationId xmlns:a16="http://schemas.microsoft.com/office/drawing/2014/main" id="{9C207018-8A86-C1A0-94C6-C006D28B095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977840404"/>
      </p:ext>
    </p:extLst>
  </p:cSld>
  <p:clrMapOvr>
    <a:masterClrMapping/>
  </p:clrMapOvr>
  <mc:AlternateContent xmlns:mc="http://schemas.openxmlformats.org/markup-compatibility/2006">
    <mc:Choice xmlns:p14="http://schemas.microsoft.com/office/powerpoint/2010/main" Requires="p14">
      <p:transition spd="slow" p14:dur="2000" advTm="11114"/>
    </mc:Choice>
    <mc:Fallback>
      <p:transition spd="slow" advTm="11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6|9.5|1.9|0.9|0.9|7.6|2.4|4.1|3.5"/>
</p:tagLst>
</file>

<file path=ppt/tags/tag3.xml><?xml version="1.0" encoding="utf-8"?>
<p:tagLst xmlns:a="http://schemas.openxmlformats.org/drawingml/2006/main" xmlns:r="http://schemas.openxmlformats.org/officeDocument/2006/relationships" xmlns:p="http://schemas.openxmlformats.org/presentationml/2006/main">
  <p:tag name="TIMING" val="|0.6|33.7|19.1"/>
</p:tagLst>
</file>

<file path=ppt/tags/tag4.xml><?xml version="1.0" encoding="utf-8"?>
<p:tagLst xmlns:a="http://schemas.openxmlformats.org/drawingml/2006/main" xmlns:r="http://schemas.openxmlformats.org/officeDocument/2006/relationships" xmlns:p="http://schemas.openxmlformats.org/presentationml/2006/main">
  <p:tag name="TIMING" val="|1|4.9|7.4|1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5.3"/>
</p:tagLst>
</file>

<file path=ppt/tags/tag7.xml><?xml version="1.0" encoding="utf-8"?>
<p:tagLst xmlns:a="http://schemas.openxmlformats.org/drawingml/2006/main" xmlns:r="http://schemas.openxmlformats.org/officeDocument/2006/relationships" xmlns:p="http://schemas.openxmlformats.org/presentationml/2006/main">
  <p:tag name="TIMING" val="|1.1|2.8|5.5|15.7"/>
</p:tagLst>
</file>

<file path=ppt/tags/tag8.xml><?xml version="1.0" encoding="utf-8"?>
<p:tagLst xmlns:a="http://schemas.openxmlformats.org/drawingml/2006/main" xmlns:r="http://schemas.openxmlformats.org/officeDocument/2006/relationships" xmlns:p="http://schemas.openxmlformats.org/presentationml/2006/main">
  <p:tag name="TIMING" val="|7.8|2|4.3|8.3"/>
</p:tagLst>
</file>

<file path=ppt/tags/tag9.xml><?xml version="1.0" encoding="utf-8"?>
<p:tagLst xmlns:a="http://schemas.openxmlformats.org/drawingml/2006/main" xmlns:r="http://schemas.openxmlformats.org/officeDocument/2006/relationships" xmlns:p="http://schemas.openxmlformats.org/presentationml/2006/main">
  <p:tag name="TIMING" val="|2.1|9.3|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4109</TotalTime>
  <Words>2240</Words>
  <Application>Microsoft Macintosh PowerPoint</Application>
  <PresentationFormat>Widescreen</PresentationFormat>
  <Paragraphs>158</Paragraphs>
  <Slides>27</Slides>
  <Notes>0</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-webkit-standard</vt:lpstr>
      <vt:lpstr>Arial</vt:lpstr>
      <vt:lpstr>Calibri</vt:lpstr>
      <vt:lpstr>Calibri Light</vt:lpstr>
      <vt:lpstr>Times New Roman</vt:lpstr>
      <vt:lpstr>Office Theme</vt:lpstr>
      <vt:lpstr>3 Strikes You’re Out!</vt:lpstr>
      <vt:lpstr>3 Strikes YOU’RE OUT!</vt:lpstr>
      <vt:lpstr>To ensure compliance - Up the Stakes</vt:lpstr>
      <vt:lpstr>Program Explanation</vt:lpstr>
      <vt:lpstr>Program Explanation</vt:lpstr>
      <vt:lpstr>3 Strikes YOU’RE OUT!</vt:lpstr>
      <vt:lpstr>Alternately, Child Support Penalty</vt:lpstr>
      <vt:lpstr>PARENTS BE WARNED</vt:lpstr>
      <vt:lpstr>Appropriate Treatment Plan</vt:lpstr>
      <vt:lpstr>Key to Treatment Plan</vt:lpstr>
      <vt:lpstr>Qualifying and Testing</vt:lpstr>
      <vt:lpstr>Additional Tools</vt:lpstr>
      <vt:lpstr>Compliance = Positive Parenting Time</vt:lpstr>
      <vt:lpstr>Compliance = Positive Parenting Time</vt:lpstr>
      <vt:lpstr>Non-Compliance = Negative Parenting Time</vt:lpstr>
      <vt:lpstr>Progress and Status Reports</vt:lpstr>
      <vt:lpstr>12 Weeks Time Ends</vt:lpstr>
      <vt:lpstr>After 12 weeks…</vt:lpstr>
      <vt:lpstr>PARENTS ACCOUNTABILITY</vt:lpstr>
      <vt:lpstr>UNACCEPTABLE BEHAVIORS BY THE CHILDREN include but not limited to</vt:lpstr>
      <vt:lpstr>OFFENDING BEHAVIORS BY PARENTS</vt:lpstr>
      <vt:lpstr>3 Strikes YOU’RE OUT!</vt:lpstr>
      <vt:lpstr>3 Strikes YOU’RE OUT!</vt:lpstr>
      <vt:lpstr>3 Strikes YOU’RE OUT!</vt:lpstr>
      <vt:lpstr>In addition… Civil and Criminal Charges could be presented as consequences:</vt:lpstr>
      <vt:lpstr>PAS Intervention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Strikes You’re Out!</dc:title>
  <dc:creator>Joan Kloth-Zanard</dc:creator>
  <cp:lastModifiedBy>Joan Kloth-Zanard</cp:lastModifiedBy>
  <cp:revision>27</cp:revision>
  <dcterms:created xsi:type="dcterms:W3CDTF">2022-05-31T12:01:38Z</dcterms:created>
  <dcterms:modified xsi:type="dcterms:W3CDTF">2025-05-07T13:02:51Z</dcterms:modified>
</cp:coreProperties>
</file>